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93"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3250" autoAdjust="0"/>
  </p:normalViewPr>
  <p:slideViewPr>
    <p:cSldViewPr>
      <p:cViewPr varScale="1">
        <p:scale>
          <a:sx n="69" d="100"/>
          <a:sy n="69" d="100"/>
        </p:scale>
        <p:origin x="-14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101C03-3510-4DCC-AD82-60DC4DE68EA7}" type="datetimeFigureOut">
              <a:rPr lang="en-IN" smtClean="0"/>
              <a:t>08-05-2014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55BC5-24F7-4442-838F-155E8AED2292}" type="slidenum">
              <a:rPr lang="en-IN" smtClean="0"/>
              <a:t>‹#›</a:t>
            </a:fld>
            <a:endParaRPr lang="en-IN"/>
          </a:p>
        </p:txBody>
      </p:sp>
    </p:spTree>
    <p:extLst>
      <p:ext uri="{BB962C8B-B14F-4D97-AF65-F5344CB8AC3E}">
        <p14:creationId xmlns:p14="http://schemas.microsoft.com/office/powerpoint/2010/main" val="3927105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BB55BC5-24F7-4442-838F-155E8AED2292}" type="slidenum">
              <a:rPr lang="en-IN" smtClean="0"/>
              <a:t>9</a:t>
            </a:fld>
            <a:endParaRPr lang="en-IN"/>
          </a:p>
        </p:txBody>
      </p:sp>
    </p:spTree>
    <p:extLst>
      <p:ext uri="{BB962C8B-B14F-4D97-AF65-F5344CB8AC3E}">
        <p14:creationId xmlns:p14="http://schemas.microsoft.com/office/powerpoint/2010/main" val="338089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BB55BC5-24F7-4442-838F-155E8AED2292}" type="slidenum">
              <a:rPr lang="en-IN" smtClean="0"/>
              <a:t>49</a:t>
            </a:fld>
            <a:endParaRPr lang="en-IN"/>
          </a:p>
        </p:txBody>
      </p:sp>
    </p:spTree>
    <p:extLst>
      <p:ext uri="{BB962C8B-B14F-4D97-AF65-F5344CB8AC3E}">
        <p14:creationId xmlns:p14="http://schemas.microsoft.com/office/powerpoint/2010/main" val="701778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CA703A9-C638-4357-BE5E-DB4C0EE2F1A0}" type="datetimeFigureOut">
              <a:rPr lang="en-IN" smtClean="0"/>
              <a:t>08-05-2014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904526-12B0-4F68-AFF1-73F6FE5E6CB4}" type="slidenum">
              <a:rPr lang="en-IN" smtClean="0"/>
              <a:t>‹#›</a:t>
            </a:fld>
            <a:endParaRPr lang="en-IN"/>
          </a:p>
        </p:txBody>
      </p:sp>
    </p:spTree>
    <p:extLst>
      <p:ext uri="{BB962C8B-B14F-4D97-AF65-F5344CB8AC3E}">
        <p14:creationId xmlns:p14="http://schemas.microsoft.com/office/powerpoint/2010/main" val="57445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A703A9-C638-4357-BE5E-DB4C0EE2F1A0}" type="datetimeFigureOut">
              <a:rPr lang="en-IN" smtClean="0"/>
              <a:t>08-05-2014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904526-12B0-4F68-AFF1-73F6FE5E6CB4}" type="slidenum">
              <a:rPr lang="en-IN" smtClean="0"/>
              <a:t>‹#›</a:t>
            </a:fld>
            <a:endParaRPr lang="en-IN"/>
          </a:p>
        </p:txBody>
      </p:sp>
    </p:spTree>
    <p:extLst>
      <p:ext uri="{BB962C8B-B14F-4D97-AF65-F5344CB8AC3E}">
        <p14:creationId xmlns:p14="http://schemas.microsoft.com/office/powerpoint/2010/main" val="316255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A703A9-C638-4357-BE5E-DB4C0EE2F1A0}" type="datetimeFigureOut">
              <a:rPr lang="en-IN" smtClean="0"/>
              <a:t>08-05-2014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904526-12B0-4F68-AFF1-73F6FE5E6CB4}" type="slidenum">
              <a:rPr lang="en-IN" smtClean="0"/>
              <a:t>‹#›</a:t>
            </a:fld>
            <a:endParaRPr lang="en-IN"/>
          </a:p>
        </p:txBody>
      </p:sp>
    </p:spTree>
    <p:extLst>
      <p:ext uri="{BB962C8B-B14F-4D97-AF65-F5344CB8AC3E}">
        <p14:creationId xmlns:p14="http://schemas.microsoft.com/office/powerpoint/2010/main" val="41598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A703A9-C638-4357-BE5E-DB4C0EE2F1A0}" type="datetimeFigureOut">
              <a:rPr lang="en-IN" smtClean="0"/>
              <a:t>08-05-2014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904526-12B0-4F68-AFF1-73F6FE5E6CB4}" type="slidenum">
              <a:rPr lang="en-IN" smtClean="0"/>
              <a:t>‹#›</a:t>
            </a:fld>
            <a:endParaRPr lang="en-IN"/>
          </a:p>
        </p:txBody>
      </p:sp>
    </p:spTree>
    <p:extLst>
      <p:ext uri="{BB962C8B-B14F-4D97-AF65-F5344CB8AC3E}">
        <p14:creationId xmlns:p14="http://schemas.microsoft.com/office/powerpoint/2010/main" val="97656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703A9-C638-4357-BE5E-DB4C0EE2F1A0}" type="datetimeFigureOut">
              <a:rPr lang="en-IN" smtClean="0"/>
              <a:t>08-05-2014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3904526-12B0-4F68-AFF1-73F6FE5E6CB4}" type="slidenum">
              <a:rPr lang="en-IN" smtClean="0"/>
              <a:t>‹#›</a:t>
            </a:fld>
            <a:endParaRPr lang="en-IN"/>
          </a:p>
        </p:txBody>
      </p:sp>
    </p:spTree>
    <p:extLst>
      <p:ext uri="{BB962C8B-B14F-4D97-AF65-F5344CB8AC3E}">
        <p14:creationId xmlns:p14="http://schemas.microsoft.com/office/powerpoint/2010/main" val="405467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CA703A9-C638-4357-BE5E-DB4C0EE2F1A0}" type="datetimeFigureOut">
              <a:rPr lang="en-IN" smtClean="0"/>
              <a:t>08-05-2014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3904526-12B0-4F68-AFF1-73F6FE5E6CB4}" type="slidenum">
              <a:rPr lang="en-IN" smtClean="0"/>
              <a:t>‹#›</a:t>
            </a:fld>
            <a:endParaRPr lang="en-IN"/>
          </a:p>
        </p:txBody>
      </p:sp>
    </p:spTree>
    <p:extLst>
      <p:ext uri="{BB962C8B-B14F-4D97-AF65-F5344CB8AC3E}">
        <p14:creationId xmlns:p14="http://schemas.microsoft.com/office/powerpoint/2010/main" val="296382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CA703A9-C638-4357-BE5E-DB4C0EE2F1A0}" type="datetimeFigureOut">
              <a:rPr lang="en-IN" smtClean="0"/>
              <a:t>08-05-2014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3904526-12B0-4F68-AFF1-73F6FE5E6CB4}" type="slidenum">
              <a:rPr lang="en-IN" smtClean="0"/>
              <a:t>‹#›</a:t>
            </a:fld>
            <a:endParaRPr lang="en-IN"/>
          </a:p>
        </p:txBody>
      </p:sp>
    </p:spTree>
    <p:extLst>
      <p:ext uri="{BB962C8B-B14F-4D97-AF65-F5344CB8AC3E}">
        <p14:creationId xmlns:p14="http://schemas.microsoft.com/office/powerpoint/2010/main" val="217264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CA703A9-C638-4357-BE5E-DB4C0EE2F1A0}" type="datetimeFigureOut">
              <a:rPr lang="en-IN" smtClean="0"/>
              <a:t>08-05-2014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3904526-12B0-4F68-AFF1-73F6FE5E6CB4}" type="slidenum">
              <a:rPr lang="en-IN" smtClean="0"/>
              <a:t>‹#›</a:t>
            </a:fld>
            <a:endParaRPr lang="en-IN"/>
          </a:p>
        </p:txBody>
      </p:sp>
    </p:spTree>
    <p:extLst>
      <p:ext uri="{BB962C8B-B14F-4D97-AF65-F5344CB8AC3E}">
        <p14:creationId xmlns:p14="http://schemas.microsoft.com/office/powerpoint/2010/main" val="128304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703A9-C638-4357-BE5E-DB4C0EE2F1A0}" type="datetimeFigureOut">
              <a:rPr lang="en-IN" smtClean="0"/>
              <a:t>08-05-2014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3904526-12B0-4F68-AFF1-73F6FE5E6CB4}" type="slidenum">
              <a:rPr lang="en-IN" smtClean="0"/>
              <a:t>‹#›</a:t>
            </a:fld>
            <a:endParaRPr lang="en-IN"/>
          </a:p>
        </p:txBody>
      </p:sp>
    </p:spTree>
    <p:extLst>
      <p:ext uri="{BB962C8B-B14F-4D97-AF65-F5344CB8AC3E}">
        <p14:creationId xmlns:p14="http://schemas.microsoft.com/office/powerpoint/2010/main" val="2980722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703A9-C638-4357-BE5E-DB4C0EE2F1A0}" type="datetimeFigureOut">
              <a:rPr lang="en-IN" smtClean="0"/>
              <a:t>08-05-2014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3904526-12B0-4F68-AFF1-73F6FE5E6CB4}" type="slidenum">
              <a:rPr lang="en-IN" smtClean="0"/>
              <a:t>‹#›</a:t>
            </a:fld>
            <a:endParaRPr lang="en-IN"/>
          </a:p>
        </p:txBody>
      </p:sp>
    </p:spTree>
    <p:extLst>
      <p:ext uri="{BB962C8B-B14F-4D97-AF65-F5344CB8AC3E}">
        <p14:creationId xmlns:p14="http://schemas.microsoft.com/office/powerpoint/2010/main" val="76243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703A9-C638-4357-BE5E-DB4C0EE2F1A0}" type="datetimeFigureOut">
              <a:rPr lang="en-IN" smtClean="0"/>
              <a:t>08-05-2014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3904526-12B0-4F68-AFF1-73F6FE5E6CB4}" type="slidenum">
              <a:rPr lang="en-IN" smtClean="0"/>
              <a:t>‹#›</a:t>
            </a:fld>
            <a:endParaRPr lang="en-IN"/>
          </a:p>
        </p:txBody>
      </p:sp>
    </p:spTree>
    <p:extLst>
      <p:ext uri="{BB962C8B-B14F-4D97-AF65-F5344CB8AC3E}">
        <p14:creationId xmlns:p14="http://schemas.microsoft.com/office/powerpoint/2010/main" val="327047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703A9-C638-4357-BE5E-DB4C0EE2F1A0}" type="datetimeFigureOut">
              <a:rPr lang="en-IN" smtClean="0"/>
              <a:t>08-05-2014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4526-12B0-4F68-AFF1-73F6FE5E6CB4}" type="slidenum">
              <a:rPr lang="en-IN" smtClean="0"/>
              <a:t>‹#›</a:t>
            </a:fld>
            <a:endParaRPr lang="en-IN"/>
          </a:p>
        </p:txBody>
      </p:sp>
    </p:spTree>
    <p:extLst>
      <p:ext uri="{BB962C8B-B14F-4D97-AF65-F5344CB8AC3E}">
        <p14:creationId xmlns:p14="http://schemas.microsoft.com/office/powerpoint/2010/main" val="20417835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solidFill>
                  <a:srgbClr val="002060"/>
                </a:solidFill>
                <a:latin typeface="Berlin Sans FB" panose="020E0602020502020306" pitchFamily="34" charset="0"/>
              </a:rPr>
              <a:t>Acute Sinusitis</a:t>
            </a:r>
            <a:endParaRPr lang="en-IN" sz="9600" dirty="0">
              <a:solidFill>
                <a:srgbClr val="002060"/>
              </a:solidFill>
              <a:latin typeface="Berlin Sans FB" panose="020E0602020502020306" pitchFamily="34" charset="0"/>
            </a:endParaRPr>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3034705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432048"/>
          </a:xfrm>
        </p:spPr>
        <p:txBody>
          <a:bodyPr>
            <a:normAutofit fontScale="90000"/>
          </a:bodyPr>
          <a:lstStyle/>
          <a:p>
            <a:r>
              <a:rPr lang="en-US" dirty="0" smtClean="0">
                <a:solidFill>
                  <a:srgbClr val="002060"/>
                </a:solidFill>
                <a:latin typeface="Berlin Sans FB" panose="020E0602020502020306" pitchFamily="34" charset="0"/>
              </a:rPr>
              <a:t>Sphenoid Sinus</a:t>
            </a:r>
            <a:endParaRPr lang="en-IN" dirty="0">
              <a:solidFill>
                <a:srgbClr val="002060"/>
              </a:solidFill>
              <a:latin typeface="Berlin Sans FB" panose="020E0602020502020306" pitchFamily="34" charset="0"/>
            </a:endParaRPr>
          </a:p>
        </p:txBody>
      </p:sp>
      <p:sp>
        <p:nvSpPr>
          <p:cNvPr id="3" name="Content Placeholder 2"/>
          <p:cNvSpPr>
            <a:spLocks noGrp="1"/>
          </p:cNvSpPr>
          <p:nvPr>
            <p:ph sz="half" idx="1"/>
          </p:nvPr>
        </p:nvSpPr>
        <p:spPr>
          <a:xfrm>
            <a:off x="107504" y="3789040"/>
            <a:ext cx="9036496" cy="2880320"/>
          </a:xfrm>
        </p:spPr>
        <p:txBody>
          <a:bodyPr>
            <a:noAutofit/>
          </a:bodyPr>
          <a:lstStyle/>
          <a:p>
            <a:r>
              <a:rPr lang="en-IN" sz="3600" dirty="0" smtClean="0">
                <a:solidFill>
                  <a:srgbClr val="002060"/>
                </a:solidFill>
                <a:latin typeface="Berlin Sans FB" panose="020E0602020502020306" pitchFamily="34" charset="0"/>
              </a:rPr>
              <a:t>Rarely present at birth, usually seen around age 4</a:t>
            </a:r>
          </a:p>
          <a:p>
            <a:r>
              <a:rPr lang="en-IN" sz="3600" dirty="0" smtClean="0">
                <a:solidFill>
                  <a:srgbClr val="002060"/>
                </a:solidFill>
                <a:latin typeface="Berlin Sans FB" panose="020E0602020502020306" pitchFamily="34" charset="0"/>
              </a:rPr>
              <a:t>Drain into the superior meatus in the </a:t>
            </a:r>
            <a:r>
              <a:rPr lang="en-IN" sz="3600" dirty="0" err="1" smtClean="0">
                <a:solidFill>
                  <a:srgbClr val="002060"/>
                </a:solidFill>
                <a:latin typeface="Berlin Sans FB" panose="020E0602020502020306" pitchFamily="34" charset="0"/>
              </a:rPr>
              <a:t>sphenoethmoidal</a:t>
            </a:r>
            <a:r>
              <a:rPr lang="en-IN" sz="3600" dirty="0" smtClean="0">
                <a:solidFill>
                  <a:srgbClr val="002060"/>
                </a:solidFill>
                <a:latin typeface="Berlin Sans FB" panose="020E0602020502020306" pitchFamily="34" charset="0"/>
              </a:rPr>
              <a:t>  recess</a:t>
            </a:r>
          </a:p>
          <a:p>
            <a:r>
              <a:rPr lang="en-IN" sz="3600" dirty="0" smtClean="0">
                <a:solidFill>
                  <a:srgbClr val="002060"/>
                </a:solidFill>
                <a:latin typeface="Berlin Sans FB" panose="020E0602020502020306" pitchFamily="34" charset="0"/>
              </a:rPr>
              <a:t>Ostia  of variable size</a:t>
            </a:r>
            <a:endParaRPr lang="en-IN" sz="3600" dirty="0">
              <a:solidFill>
                <a:srgbClr val="002060"/>
              </a:solidFill>
              <a:latin typeface="Berlin Sans FB" panose="020E0602020502020306" pitchFamily="34" charset="0"/>
            </a:endParaRP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411760" y="620688"/>
            <a:ext cx="4526217"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221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16632"/>
            <a:ext cx="4388296" cy="6624736"/>
          </a:xfrm>
        </p:spPr>
        <p:txBody>
          <a:bodyPr>
            <a:normAutofit/>
          </a:bodyPr>
          <a:lstStyle/>
          <a:p>
            <a:pPr algn="just"/>
            <a:r>
              <a:rPr lang="en-IN" sz="3600" dirty="0" smtClean="0">
                <a:solidFill>
                  <a:srgbClr val="002060"/>
                </a:solidFill>
                <a:latin typeface="Berlin Sans FB" panose="020E0602020502020306" pitchFamily="34" charset="0"/>
              </a:rPr>
              <a:t>The optic nerve lies  superiorly</a:t>
            </a:r>
          </a:p>
          <a:p>
            <a:pPr algn="just"/>
            <a:r>
              <a:rPr lang="en-IN" sz="3600" dirty="0" smtClean="0">
                <a:solidFill>
                  <a:srgbClr val="002060"/>
                </a:solidFill>
                <a:latin typeface="Berlin Sans FB" panose="020E0602020502020306" pitchFamily="34" charset="0"/>
              </a:rPr>
              <a:t>The pons lies  posteriorly</a:t>
            </a:r>
          </a:p>
          <a:p>
            <a:pPr algn="just"/>
            <a:r>
              <a:rPr lang="en-IN" sz="3600" dirty="0" smtClean="0">
                <a:solidFill>
                  <a:srgbClr val="002060"/>
                </a:solidFill>
                <a:latin typeface="Berlin Sans FB" panose="020E0602020502020306" pitchFamily="34" charset="0"/>
              </a:rPr>
              <a:t>The cavernous sinus is lateral, along with CNIII, IV and VI and the carotid artery</a:t>
            </a:r>
          </a:p>
          <a:p>
            <a:pPr algn="just"/>
            <a:r>
              <a:rPr lang="en-IN" sz="3600" dirty="0" smtClean="0">
                <a:solidFill>
                  <a:srgbClr val="002060"/>
                </a:solidFill>
                <a:latin typeface="Berlin Sans FB" panose="020E0602020502020306" pitchFamily="34" charset="0"/>
              </a:rPr>
              <a:t>The carotid artery is dehiscent in 50% of specimens</a:t>
            </a:r>
            <a:endParaRPr lang="en-IN" sz="3600" dirty="0">
              <a:solidFill>
                <a:srgbClr val="002060"/>
              </a:solidFill>
              <a:latin typeface="Berlin Sans FB" panose="020E0602020502020306" pitchFamily="34" charset="0"/>
            </a:endParaRPr>
          </a:p>
        </p:txBody>
      </p:sp>
      <p:pic>
        <p:nvPicPr>
          <p:cNvPr id="614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199" y="1844824"/>
            <a:ext cx="4494125" cy="366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5580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erlin Sans FB" panose="020E0602020502020306" pitchFamily="34" charset="0"/>
              </a:rPr>
              <a:t>Patophysiology</a:t>
            </a:r>
            <a:r>
              <a:rPr lang="en-US" dirty="0" smtClean="0">
                <a:latin typeface="Berlin Sans FB" panose="020E0602020502020306" pitchFamily="34" charset="0"/>
              </a:rPr>
              <a:t> of sinusitis</a:t>
            </a:r>
            <a:endParaRPr lang="en-IN" dirty="0">
              <a:latin typeface="Berlin Sans FB" panose="020E0602020502020306" pitchFamily="34" charset="0"/>
            </a:endParaRPr>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084535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992" cy="6480720"/>
          </a:xfrm>
        </p:spPr>
        <p:txBody>
          <a:bodyPr>
            <a:normAutofit/>
          </a:bodyPr>
          <a:lstStyle/>
          <a:p>
            <a:pPr algn="just"/>
            <a:r>
              <a:rPr lang="en-IN" sz="4000" dirty="0" smtClean="0">
                <a:solidFill>
                  <a:srgbClr val="002060"/>
                </a:solidFill>
                <a:latin typeface="Berlin Sans FB" panose="020E0602020502020306" pitchFamily="34" charset="0"/>
              </a:rPr>
              <a:t>Lined by respiratory epithelium</a:t>
            </a:r>
          </a:p>
          <a:p>
            <a:pPr algn="just"/>
            <a:r>
              <a:rPr lang="en-IN" sz="4000" dirty="0" smtClean="0">
                <a:solidFill>
                  <a:srgbClr val="002060"/>
                </a:solidFill>
                <a:latin typeface="Berlin Sans FB" panose="020E0602020502020306" pitchFamily="34" charset="0"/>
              </a:rPr>
              <a:t>Mucous blanket is in two layers: a superficial viscous layer and an underlying serous layer.</a:t>
            </a:r>
          </a:p>
          <a:p>
            <a:pPr algn="just"/>
            <a:r>
              <a:rPr lang="en-IN" sz="4000" dirty="0" smtClean="0">
                <a:solidFill>
                  <a:srgbClr val="002060"/>
                </a:solidFill>
                <a:latin typeface="Berlin Sans FB" panose="020E0602020502020306" pitchFamily="34" charset="0"/>
              </a:rPr>
              <a:t>Cilia beat in the serous layer, moving the blanket towards the natural  </a:t>
            </a:r>
            <a:r>
              <a:rPr lang="en-IN" sz="4000" dirty="0" err="1" smtClean="0">
                <a:solidFill>
                  <a:srgbClr val="002060"/>
                </a:solidFill>
                <a:latin typeface="Berlin Sans FB" panose="020E0602020502020306" pitchFamily="34" charset="0"/>
              </a:rPr>
              <a:t>ostia</a:t>
            </a:r>
            <a:endParaRPr lang="en-IN" sz="4000" dirty="0" smtClean="0">
              <a:solidFill>
                <a:srgbClr val="002060"/>
              </a:solidFill>
              <a:latin typeface="Berlin Sans FB" panose="020E0602020502020306" pitchFamily="34" charset="0"/>
            </a:endParaRPr>
          </a:p>
          <a:p>
            <a:pPr algn="just"/>
            <a:r>
              <a:rPr lang="en-IN" sz="4000" dirty="0" smtClean="0">
                <a:solidFill>
                  <a:srgbClr val="002060"/>
                </a:solidFill>
                <a:latin typeface="Berlin Sans FB" panose="020E0602020502020306" pitchFamily="34" charset="0"/>
              </a:rPr>
              <a:t>Normal function depends on patent </a:t>
            </a:r>
            <a:r>
              <a:rPr lang="en-IN" sz="4000" dirty="0" err="1" smtClean="0">
                <a:solidFill>
                  <a:srgbClr val="002060"/>
                </a:solidFill>
                <a:latin typeface="Berlin Sans FB" panose="020E0602020502020306" pitchFamily="34" charset="0"/>
              </a:rPr>
              <a:t>ostia,ciliary</a:t>
            </a:r>
            <a:r>
              <a:rPr lang="en-IN" sz="4000" dirty="0" smtClean="0">
                <a:solidFill>
                  <a:srgbClr val="002060"/>
                </a:solidFill>
                <a:latin typeface="Berlin Sans FB" panose="020E0602020502020306" pitchFamily="34" charset="0"/>
              </a:rPr>
              <a:t>  function and quality of mucous</a:t>
            </a:r>
            <a:endParaRPr lang="en-IN" sz="40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3413531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856984" cy="6480720"/>
          </a:xfrm>
        </p:spPr>
        <p:txBody>
          <a:bodyPr>
            <a:noAutofit/>
          </a:bodyPr>
          <a:lstStyle/>
          <a:p>
            <a:pPr algn="just"/>
            <a:r>
              <a:rPr lang="en-IN" sz="4200" dirty="0" smtClean="0">
                <a:solidFill>
                  <a:srgbClr val="002060"/>
                </a:solidFill>
                <a:latin typeface="Berlin Sans FB" panose="020E0602020502020306" pitchFamily="34" charset="0"/>
              </a:rPr>
              <a:t>Most important pathologic process in disease is obstruction of natural  </a:t>
            </a:r>
            <a:r>
              <a:rPr lang="en-IN" sz="4200" dirty="0" err="1" smtClean="0">
                <a:solidFill>
                  <a:srgbClr val="002060"/>
                </a:solidFill>
                <a:latin typeface="Berlin Sans FB" panose="020E0602020502020306" pitchFamily="34" charset="0"/>
              </a:rPr>
              <a:t>ostia</a:t>
            </a:r>
            <a:endParaRPr lang="en-IN" sz="4200" dirty="0" smtClean="0">
              <a:solidFill>
                <a:srgbClr val="002060"/>
              </a:solidFill>
              <a:latin typeface="Berlin Sans FB" panose="020E0602020502020306" pitchFamily="34" charset="0"/>
            </a:endParaRPr>
          </a:p>
          <a:p>
            <a:pPr algn="just"/>
            <a:r>
              <a:rPr lang="en-IN" sz="4200" dirty="0" smtClean="0">
                <a:solidFill>
                  <a:srgbClr val="002060"/>
                </a:solidFill>
                <a:latin typeface="Berlin Sans FB" panose="020E0602020502020306" pitchFamily="34" charset="0"/>
              </a:rPr>
              <a:t>Obstruction leads to  </a:t>
            </a:r>
            <a:r>
              <a:rPr lang="en-IN" sz="4200" dirty="0" err="1" smtClean="0">
                <a:solidFill>
                  <a:srgbClr val="002060"/>
                </a:solidFill>
                <a:latin typeface="Berlin Sans FB" panose="020E0602020502020306" pitchFamily="34" charset="0"/>
              </a:rPr>
              <a:t>hypooxygenation</a:t>
            </a:r>
            <a:endParaRPr lang="en-IN" sz="4200" dirty="0" smtClean="0">
              <a:solidFill>
                <a:srgbClr val="002060"/>
              </a:solidFill>
              <a:latin typeface="Berlin Sans FB" panose="020E0602020502020306" pitchFamily="34" charset="0"/>
            </a:endParaRPr>
          </a:p>
          <a:p>
            <a:pPr algn="just"/>
            <a:r>
              <a:rPr lang="en-IN" sz="4200" dirty="0" err="1" smtClean="0">
                <a:solidFill>
                  <a:srgbClr val="002060"/>
                </a:solidFill>
                <a:latin typeface="Berlin Sans FB" panose="020E0602020502020306" pitchFamily="34" charset="0"/>
              </a:rPr>
              <a:t>Hypooxygenation</a:t>
            </a:r>
            <a:r>
              <a:rPr lang="en-IN" sz="4200" dirty="0" smtClean="0">
                <a:solidFill>
                  <a:srgbClr val="002060"/>
                </a:solidFill>
                <a:latin typeface="Berlin Sans FB" panose="020E0602020502020306" pitchFamily="34" charset="0"/>
              </a:rPr>
              <a:t>  leads to  ciliary dysfunction and poor mucous quality</a:t>
            </a:r>
          </a:p>
          <a:p>
            <a:pPr algn="just"/>
            <a:r>
              <a:rPr lang="en-IN" sz="4200" dirty="0" smtClean="0">
                <a:solidFill>
                  <a:srgbClr val="002060"/>
                </a:solidFill>
                <a:latin typeface="Berlin Sans FB" panose="020E0602020502020306" pitchFamily="34" charset="0"/>
              </a:rPr>
              <a:t>Ciliary  dysfunction leads to retention of secretions</a:t>
            </a:r>
            <a:endParaRPr lang="en-IN" sz="42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547331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856984" cy="6480720"/>
          </a:xfrm>
        </p:spPr>
        <p:txBody>
          <a:bodyPr>
            <a:noAutofit/>
          </a:bodyPr>
          <a:lstStyle/>
          <a:p>
            <a:pPr algn="just"/>
            <a:r>
              <a:rPr lang="en-IN" sz="4000" dirty="0" smtClean="0">
                <a:solidFill>
                  <a:srgbClr val="002060"/>
                </a:solidFill>
                <a:latin typeface="Berlin Sans FB" panose="020E0602020502020306" pitchFamily="34" charset="0"/>
              </a:rPr>
              <a:t>Local factors can impair ciliary  function.</a:t>
            </a:r>
          </a:p>
          <a:p>
            <a:pPr algn="just"/>
            <a:r>
              <a:rPr lang="en-IN" sz="4000" dirty="0" smtClean="0">
                <a:solidFill>
                  <a:srgbClr val="002060"/>
                </a:solidFill>
                <a:latin typeface="Berlin Sans FB" panose="020E0602020502020306" pitchFamily="34" charset="0"/>
              </a:rPr>
              <a:t>Cold air “stuns” the epithelium, resulting in retained secretions. </a:t>
            </a:r>
          </a:p>
          <a:p>
            <a:pPr algn="just"/>
            <a:r>
              <a:rPr lang="en-IN" sz="4000" dirty="0" smtClean="0">
                <a:solidFill>
                  <a:srgbClr val="002060"/>
                </a:solidFill>
                <a:latin typeface="Berlin Sans FB" panose="020E0602020502020306" pitchFamily="34" charset="0"/>
              </a:rPr>
              <a:t>Dry air </a:t>
            </a:r>
            <a:r>
              <a:rPr lang="en-IN" sz="4000" dirty="0" err="1" smtClean="0">
                <a:solidFill>
                  <a:srgbClr val="002060"/>
                </a:solidFill>
                <a:latin typeface="Berlin Sans FB" panose="020E0602020502020306" pitchFamily="34" charset="0"/>
              </a:rPr>
              <a:t>dessicates</a:t>
            </a:r>
            <a:r>
              <a:rPr lang="en-IN" sz="4000" dirty="0" smtClean="0">
                <a:solidFill>
                  <a:srgbClr val="002060"/>
                </a:solidFill>
                <a:latin typeface="Berlin Sans FB" panose="020E0602020502020306" pitchFamily="34" charset="0"/>
              </a:rPr>
              <a:t>  the blanket.</a:t>
            </a:r>
          </a:p>
          <a:p>
            <a:pPr algn="just"/>
            <a:r>
              <a:rPr lang="en-IN" sz="4000" dirty="0" smtClean="0">
                <a:solidFill>
                  <a:srgbClr val="002060"/>
                </a:solidFill>
                <a:latin typeface="Berlin Sans FB" panose="020E0602020502020306" pitchFamily="34" charset="0"/>
              </a:rPr>
              <a:t>Anatomical factors , polyps, </a:t>
            </a:r>
            <a:r>
              <a:rPr lang="en-IN" sz="4000" dirty="0" err="1" smtClean="0">
                <a:solidFill>
                  <a:srgbClr val="002060"/>
                </a:solidFill>
                <a:latin typeface="Berlin Sans FB" panose="020E0602020502020306" pitchFamily="34" charset="0"/>
              </a:rPr>
              <a:t>tumors,foreign</a:t>
            </a:r>
            <a:r>
              <a:rPr lang="en-IN" sz="4000" dirty="0" smtClean="0">
                <a:solidFill>
                  <a:srgbClr val="002060"/>
                </a:solidFill>
                <a:latin typeface="Berlin Sans FB" panose="020E0602020502020306" pitchFamily="34" charset="0"/>
              </a:rPr>
              <a:t> bodies and rhinitis , block the  </a:t>
            </a:r>
            <a:r>
              <a:rPr lang="en-IN" sz="4000" dirty="0" err="1" smtClean="0">
                <a:solidFill>
                  <a:srgbClr val="002060"/>
                </a:solidFill>
                <a:latin typeface="Berlin Sans FB" panose="020E0602020502020306" pitchFamily="34" charset="0"/>
              </a:rPr>
              <a:t>ostia</a:t>
            </a:r>
            <a:endParaRPr lang="en-IN" sz="4000" dirty="0" smtClean="0">
              <a:solidFill>
                <a:srgbClr val="002060"/>
              </a:solidFill>
              <a:latin typeface="Berlin Sans FB" panose="020E0602020502020306" pitchFamily="34" charset="0"/>
            </a:endParaRPr>
          </a:p>
          <a:p>
            <a:pPr algn="just"/>
            <a:r>
              <a:rPr lang="en-IN" sz="4000" dirty="0" err="1" smtClean="0">
                <a:solidFill>
                  <a:srgbClr val="002060"/>
                </a:solidFill>
                <a:latin typeface="Berlin Sans FB" panose="020E0602020502020306" pitchFamily="34" charset="0"/>
              </a:rPr>
              <a:t>Kartagener’s</a:t>
            </a:r>
            <a:r>
              <a:rPr lang="en-IN" sz="4000" dirty="0" smtClean="0">
                <a:solidFill>
                  <a:srgbClr val="002060"/>
                </a:solidFill>
                <a:latin typeface="Berlin Sans FB" panose="020E0602020502020306" pitchFamily="34" charset="0"/>
              </a:rPr>
              <a:t>  Syndrome (immotile  cilia syndrome)</a:t>
            </a:r>
            <a:endParaRPr lang="en-IN" sz="40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3731426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solidFill>
                  <a:srgbClr val="002060"/>
                </a:solidFill>
                <a:latin typeface="Berlin Sans FB" panose="020E0602020502020306" pitchFamily="34" charset="0"/>
              </a:rPr>
              <a:t>Aetiology</a:t>
            </a:r>
            <a:endParaRPr lang="en-IN" sz="6000" dirty="0">
              <a:solidFill>
                <a:srgbClr val="002060"/>
              </a:solidFill>
              <a:latin typeface="Berlin Sans FB" panose="020E0602020502020306" pitchFamily="34" charset="0"/>
            </a:endParaRPr>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539507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56984" cy="6480720"/>
          </a:xfrm>
        </p:spPr>
        <p:txBody>
          <a:bodyPr/>
          <a:lstStyle/>
          <a:p>
            <a:r>
              <a:rPr lang="en-IN" sz="4000" dirty="0" smtClean="0">
                <a:solidFill>
                  <a:srgbClr val="002060"/>
                </a:solidFill>
                <a:latin typeface="Berlin Sans FB" panose="020E0602020502020306" pitchFamily="34" charset="0"/>
              </a:rPr>
              <a:t>It is usually due to a pyogenic secondary invasion of the mucous membrane after the normal </a:t>
            </a:r>
            <a:r>
              <a:rPr lang="en-IN" sz="4000" dirty="0" err="1" smtClean="0">
                <a:solidFill>
                  <a:srgbClr val="002060"/>
                </a:solidFill>
                <a:latin typeface="Berlin Sans FB" panose="020E0602020502020306" pitchFamily="34" charset="0"/>
              </a:rPr>
              <a:t>defenses</a:t>
            </a:r>
            <a:r>
              <a:rPr lang="en-IN" sz="4000" dirty="0" smtClean="0">
                <a:solidFill>
                  <a:srgbClr val="002060"/>
                </a:solidFill>
                <a:latin typeface="Berlin Sans FB" panose="020E0602020502020306" pitchFamily="34" charset="0"/>
              </a:rPr>
              <a:t> of the nose, the </a:t>
            </a:r>
            <a:r>
              <a:rPr lang="en-IN" sz="4000" dirty="0" err="1" smtClean="0">
                <a:solidFill>
                  <a:srgbClr val="002060"/>
                </a:solidFill>
                <a:latin typeface="Berlin Sans FB" panose="020E0602020502020306" pitchFamily="34" charset="0"/>
              </a:rPr>
              <a:t>muco</a:t>
            </a:r>
            <a:r>
              <a:rPr lang="en-IN" sz="4000" dirty="0" smtClean="0">
                <a:solidFill>
                  <a:srgbClr val="002060"/>
                </a:solidFill>
                <a:latin typeface="Berlin Sans FB" panose="020E0602020502020306" pitchFamily="34" charset="0"/>
              </a:rPr>
              <a:t>-ciliary blanket and lysozyme are breached by an acute virus invasion. </a:t>
            </a:r>
          </a:p>
          <a:p>
            <a:r>
              <a:rPr lang="en-IN" sz="4000" dirty="0" smtClean="0">
                <a:solidFill>
                  <a:srgbClr val="002060"/>
                </a:solidFill>
                <a:latin typeface="Berlin Sans FB" panose="020E0602020502020306" pitchFamily="34" charset="0"/>
              </a:rPr>
              <a:t>Acute sinusitis following </a:t>
            </a:r>
            <a:r>
              <a:rPr lang="en-IN" sz="4000" dirty="0" err="1" smtClean="0">
                <a:solidFill>
                  <a:srgbClr val="002060"/>
                </a:solidFill>
                <a:latin typeface="Berlin Sans FB" panose="020E0602020502020306" pitchFamily="34" charset="0"/>
              </a:rPr>
              <a:t>coryza</a:t>
            </a:r>
            <a:r>
              <a:rPr lang="en-IN" sz="4000" dirty="0" smtClean="0">
                <a:solidFill>
                  <a:srgbClr val="002060"/>
                </a:solidFill>
                <a:latin typeface="Berlin Sans FB" panose="020E0602020502020306" pitchFamily="34" charset="0"/>
              </a:rPr>
              <a:t> usually affects initially all the sinuses.</a:t>
            </a:r>
          </a:p>
          <a:p>
            <a:endParaRPr lang="en-IN" dirty="0" smtClean="0"/>
          </a:p>
          <a:p>
            <a:endParaRPr lang="en-IN" dirty="0"/>
          </a:p>
        </p:txBody>
      </p:sp>
    </p:spTree>
    <p:extLst>
      <p:ext uri="{BB962C8B-B14F-4D97-AF65-F5344CB8AC3E}">
        <p14:creationId xmlns:p14="http://schemas.microsoft.com/office/powerpoint/2010/main" val="3506369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856984" cy="6408712"/>
          </a:xfrm>
        </p:spPr>
        <p:txBody>
          <a:bodyPr>
            <a:normAutofit/>
          </a:bodyPr>
          <a:lstStyle/>
          <a:p>
            <a:pPr algn="just"/>
            <a:r>
              <a:rPr lang="en-IN" sz="3600" dirty="0" smtClean="0">
                <a:solidFill>
                  <a:srgbClr val="002060"/>
                </a:solidFill>
                <a:latin typeface="Berlin Sans FB" panose="020E0602020502020306" pitchFamily="34" charset="0"/>
              </a:rPr>
              <a:t>It may also occur after trauma or dental extraction. Following trauma such as fractures of the maxilla and frontal bones acute sinusitis may be limited to one sinus and may or may not be associated with a surrounding osteomyelitis.</a:t>
            </a:r>
          </a:p>
          <a:p>
            <a:pPr algn="just"/>
            <a:r>
              <a:rPr lang="en-IN" sz="3600" dirty="0" smtClean="0">
                <a:solidFill>
                  <a:srgbClr val="002060"/>
                </a:solidFill>
                <a:latin typeface="Berlin Sans FB" panose="020E0602020502020306" pitchFamily="34" charset="0"/>
              </a:rPr>
              <a:t>The commonly found bacteria in this disease include streptococci, staphylococci and pneumococci. Occasionally in post-traumatic cases anaerobic streptococci are found</a:t>
            </a:r>
            <a:endParaRPr lang="en-IN" sz="36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791644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002060"/>
                </a:solidFill>
                <a:latin typeface="Berlin Sans FB" panose="020E0602020502020306" pitchFamily="34" charset="0"/>
              </a:rPr>
              <a:t>pathology</a:t>
            </a:r>
            <a:endParaRPr lang="en-IN" sz="6000" dirty="0">
              <a:solidFill>
                <a:srgbClr val="002060"/>
              </a:solidFill>
              <a:latin typeface="Berlin Sans FB" panose="020E0602020502020306" pitchFamily="34" charset="0"/>
            </a:endParaRPr>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289341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panose="020E0602020502020306" pitchFamily="34" charset="0"/>
              </a:rPr>
              <a:t>A quick recap</a:t>
            </a:r>
            <a:endParaRPr lang="en-IN" dirty="0">
              <a:latin typeface="Berlin Sans FB" panose="020E0602020502020306" pitchFamily="34" charset="0"/>
            </a:endParaRPr>
          </a:p>
        </p:txBody>
      </p:sp>
      <p:sp>
        <p:nvSpPr>
          <p:cNvPr id="3" name="Text Placeholder 2"/>
          <p:cNvSpPr>
            <a:spLocks noGrp="1"/>
          </p:cNvSpPr>
          <p:nvPr>
            <p:ph type="body" idx="1"/>
          </p:nvPr>
        </p:nvSpPr>
        <p:spPr/>
        <p:txBody>
          <a:bodyPr>
            <a:noAutofit/>
          </a:bodyPr>
          <a:lstStyle/>
          <a:p>
            <a:r>
              <a:rPr lang="en-US" sz="8800" dirty="0" smtClean="0">
                <a:solidFill>
                  <a:srgbClr val="002060"/>
                </a:solidFill>
                <a:latin typeface="Berlin Sans FB" panose="020E0602020502020306" pitchFamily="34" charset="0"/>
              </a:rPr>
              <a:t>Anatomy of PNS</a:t>
            </a:r>
            <a:endParaRPr lang="en-IN" sz="88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4049986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6624736"/>
          </a:xfrm>
        </p:spPr>
        <p:txBody>
          <a:bodyPr>
            <a:normAutofit lnSpcReduction="10000"/>
          </a:bodyPr>
          <a:lstStyle/>
          <a:p>
            <a:pPr algn="just"/>
            <a:r>
              <a:rPr lang="en-IN" sz="4000" dirty="0" smtClean="0">
                <a:solidFill>
                  <a:srgbClr val="002060"/>
                </a:solidFill>
                <a:latin typeface="Berlin Sans FB" panose="020E0602020502020306" pitchFamily="34" charset="0"/>
              </a:rPr>
              <a:t>Inflammation of the mucous membrane of the sinuses leads to oedema and swelling, together with accumulation of exudates and pus cells within the cavity of sinus concerned. </a:t>
            </a:r>
          </a:p>
          <a:p>
            <a:pPr algn="just"/>
            <a:r>
              <a:rPr lang="en-IN" sz="4000" dirty="0" smtClean="0">
                <a:solidFill>
                  <a:srgbClr val="002060"/>
                </a:solidFill>
                <a:latin typeface="Berlin Sans FB" panose="020E0602020502020306" pitchFamily="34" charset="0"/>
              </a:rPr>
              <a:t>This exudate is ejected through the natural ostium of the sinus by ciliary action. The mucosal swelling and pouring out of fibrin and exudates may block the ostium producing the empyema.</a:t>
            </a:r>
            <a:endParaRPr lang="en-IN" sz="40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2611026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928992" cy="6552728"/>
          </a:xfrm>
        </p:spPr>
        <p:txBody>
          <a:bodyPr>
            <a:noAutofit/>
          </a:bodyPr>
          <a:lstStyle/>
          <a:p>
            <a:pPr algn="just"/>
            <a:r>
              <a:rPr lang="en-IN" sz="3600" dirty="0" smtClean="0">
                <a:solidFill>
                  <a:srgbClr val="002060"/>
                </a:solidFill>
                <a:latin typeface="Berlin Sans FB" panose="020E0602020502020306" pitchFamily="34" charset="0"/>
              </a:rPr>
              <a:t>If the body’s defence is poor the infection may spread in to bone; bacteraemia may </a:t>
            </a:r>
            <a:r>
              <a:rPr lang="en-IN" sz="3600" dirty="0" err="1" smtClean="0">
                <a:solidFill>
                  <a:srgbClr val="002060"/>
                </a:solidFill>
                <a:latin typeface="Berlin Sans FB" panose="020E0602020502020306" pitchFamily="34" charset="0"/>
              </a:rPr>
              <a:t>devlop</a:t>
            </a:r>
            <a:r>
              <a:rPr lang="en-IN" sz="3600" dirty="0" smtClean="0">
                <a:solidFill>
                  <a:srgbClr val="002060"/>
                </a:solidFill>
                <a:latin typeface="Berlin Sans FB" panose="020E0602020502020306" pitchFamily="34" charset="0"/>
              </a:rPr>
              <a:t> in to </a:t>
            </a:r>
            <a:r>
              <a:rPr lang="en-IN" sz="3600" dirty="0" err="1" smtClean="0">
                <a:solidFill>
                  <a:srgbClr val="002060"/>
                </a:solidFill>
                <a:latin typeface="Berlin Sans FB" panose="020E0602020502020306" pitchFamily="34" charset="0"/>
              </a:rPr>
              <a:t>septicemia</a:t>
            </a:r>
            <a:r>
              <a:rPr lang="en-IN" sz="3600" dirty="0" smtClean="0">
                <a:solidFill>
                  <a:srgbClr val="002060"/>
                </a:solidFill>
                <a:latin typeface="Berlin Sans FB" panose="020E0602020502020306" pitchFamily="34" charset="0"/>
              </a:rPr>
              <a:t> or </a:t>
            </a:r>
            <a:r>
              <a:rPr lang="en-IN" sz="3600" dirty="0" err="1" smtClean="0">
                <a:solidFill>
                  <a:srgbClr val="002060"/>
                </a:solidFill>
                <a:latin typeface="Berlin Sans FB" panose="020E0602020502020306" pitchFamily="34" charset="0"/>
              </a:rPr>
              <a:t>pyemia</a:t>
            </a:r>
            <a:r>
              <a:rPr lang="en-IN" sz="3600" dirty="0" smtClean="0">
                <a:solidFill>
                  <a:srgbClr val="002060"/>
                </a:solidFill>
                <a:latin typeface="Berlin Sans FB" panose="020E0602020502020306" pitchFamily="34" charset="0"/>
              </a:rPr>
              <a:t>. </a:t>
            </a:r>
          </a:p>
          <a:p>
            <a:pPr algn="just"/>
            <a:r>
              <a:rPr lang="en-IN" sz="3600" dirty="0" smtClean="0">
                <a:solidFill>
                  <a:srgbClr val="002060"/>
                </a:solidFill>
                <a:latin typeface="Berlin Sans FB" panose="020E0602020502020306" pitchFamily="34" charset="0"/>
              </a:rPr>
              <a:t>Local thrombophlebitis may lead to meningitis, encephalitis, brain abscess or cavernous sinus thrombosis. </a:t>
            </a:r>
          </a:p>
          <a:p>
            <a:pPr algn="just"/>
            <a:r>
              <a:rPr lang="en-IN" sz="3600" dirty="0" smtClean="0">
                <a:solidFill>
                  <a:srgbClr val="002060"/>
                </a:solidFill>
                <a:latin typeface="Berlin Sans FB" panose="020E0602020502020306" pitchFamily="34" charset="0"/>
              </a:rPr>
              <a:t>The rich blood supply of the area and proximity to the brain and meninges makes the development of intracranial complications a danger.</a:t>
            </a:r>
            <a:endParaRPr lang="en-IN" sz="36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3942586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Berlin Sans FB" panose="020E0602020502020306" pitchFamily="34" charset="0"/>
              </a:rPr>
              <a:t>Clinical diagnosis</a:t>
            </a:r>
            <a:endParaRPr lang="en-IN" sz="5400" dirty="0">
              <a:latin typeface="Berlin Sans FB" panose="020E0602020502020306" pitchFamily="34" charset="0"/>
            </a:endParaRPr>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590706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56984" cy="6552728"/>
          </a:xfrm>
        </p:spPr>
        <p:txBody>
          <a:bodyPr/>
          <a:lstStyle/>
          <a:p>
            <a:pPr algn="just"/>
            <a:r>
              <a:rPr lang="en-IN" sz="4800" dirty="0" smtClean="0">
                <a:solidFill>
                  <a:srgbClr val="002060"/>
                </a:solidFill>
                <a:latin typeface="Berlin Sans FB" panose="020E0602020502020306" pitchFamily="34" charset="0"/>
              </a:rPr>
              <a:t>There is usually a history of </a:t>
            </a:r>
            <a:r>
              <a:rPr lang="en-IN" sz="4800" dirty="0" err="1" smtClean="0">
                <a:solidFill>
                  <a:srgbClr val="002060"/>
                </a:solidFill>
                <a:latin typeface="Berlin Sans FB" panose="020E0602020502020306" pitchFamily="34" charset="0"/>
              </a:rPr>
              <a:t>coryza</a:t>
            </a:r>
            <a:r>
              <a:rPr lang="en-IN" sz="4800" dirty="0" smtClean="0">
                <a:solidFill>
                  <a:srgbClr val="002060"/>
                </a:solidFill>
                <a:latin typeface="Berlin Sans FB" panose="020E0602020502020306" pitchFamily="34" charset="0"/>
              </a:rPr>
              <a:t> followed, after three four days by increasing nasal obstruction and discharge, a deterioration of sense of smell, a sense of discomfort in the face accentuated by bending down and a morning headache.</a:t>
            </a:r>
            <a:endParaRPr lang="en-IN" sz="48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2571017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latin typeface="Berlin Sans FB" panose="020E0602020502020306" pitchFamily="34" charset="0"/>
              </a:rPr>
              <a:t>Acute </a:t>
            </a:r>
            <a:r>
              <a:rPr lang="en-US" sz="6000" dirty="0" err="1" smtClean="0">
                <a:latin typeface="Berlin Sans FB" panose="020E0602020502020306" pitchFamily="34" charset="0"/>
              </a:rPr>
              <a:t>ethmoid</a:t>
            </a:r>
            <a:r>
              <a:rPr lang="en-US" sz="6000" dirty="0" smtClean="0">
                <a:latin typeface="Berlin Sans FB" panose="020E0602020502020306" pitchFamily="34" charset="0"/>
              </a:rPr>
              <a:t> sinusitis</a:t>
            </a:r>
            <a:endParaRPr lang="en-IN" sz="6000" dirty="0">
              <a:latin typeface="Berlin Sans FB" panose="020E0602020502020306" pitchFamily="34" charset="0"/>
            </a:endParaRPr>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41571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260648"/>
            <a:ext cx="5328592" cy="6408712"/>
          </a:xfrm>
        </p:spPr>
        <p:txBody>
          <a:bodyPr>
            <a:normAutofit/>
          </a:bodyPr>
          <a:lstStyle/>
          <a:p>
            <a:pPr algn="just"/>
            <a:r>
              <a:rPr lang="en-IN" sz="4400" dirty="0" smtClean="0">
                <a:solidFill>
                  <a:srgbClr val="002060"/>
                </a:solidFill>
              </a:rPr>
              <a:t>The </a:t>
            </a:r>
            <a:r>
              <a:rPr lang="en-IN" sz="4400" dirty="0" err="1" smtClean="0">
                <a:solidFill>
                  <a:srgbClr val="002060"/>
                </a:solidFill>
              </a:rPr>
              <a:t>ethmoids</a:t>
            </a:r>
            <a:r>
              <a:rPr lang="en-IN" sz="4400" dirty="0" smtClean="0">
                <a:solidFill>
                  <a:srgbClr val="002060"/>
                </a:solidFill>
              </a:rPr>
              <a:t> are the most commonly affected sinuses in acute sinusitis. </a:t>
            </a:r>
          </a:p>
          <a:p>
            <a:pPr algn="just"/>
            <a:r>
              <a:rPr lang="en-IN" sz="4400" dirty="0" smtClean="0">
                <a:solidFill>
                  <a:srgbClr val="002060"/>
                </a:solidFill>
              </a:rPr>
              <a:t>The characteristic headache or sensation lies between and behind the eyes. </a:t>
            </a:r>
          </a:p>
          <a:p>
            <a:endParaRPr lang="en-IN" sz="4400" dirty="0"/>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80112" y="1556792"/>
            <a:ext cx="342900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132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lstStyle/>
          <a:p>
            <a:pPr algn="just"/>
            <a:r>
              <a:rPr lang="en-IN" sz="4800" dirty="0" smtClean="0">
                <a:solidFill>
                  <a:srgbClr val="002060"/>
                </a:solidFill>
                <a:latin typeface="Berlin Sans FB" panose="020E0602020502020306" pitchFamily="34" charset="0"/>
              </a:rPr>
              <a:t>The swelling of the mucosa may produce a complete loss of sense of smell. </a:t>
            </a:r>
          </a:p>
          <a:p>
            <a:pPr algn="just"/>
            <a:r>
              <a:rPr lang="en-IN" sz="4800" dirty="0" smtClean="0">
                <a:solidFill>
                  <a:srgbClr val="002060"/>
                </a:solidFill>
                <a:latin typeface="Berlin Sans FB" panose="020E0602020502020306" pitchFamily="34" charset="0"/>
              </a:rPr>
              <a:t>The nasal cavities are </a:t>
            </a:r>
            <a:r>
              <a:rPr lang="en-IN" sz="4800" dirty="0" err="1" smtClean="0">
                <a:solidFill>
                  <a:srgbClr val="002060"/>
                </a:solidFill>
                <a:latin typeface="Berlin Sans FB" panose="020E0602020502020306" pitchFamily="34" charset="0"/>
              </a:rPr>
              <a:t>intensly</a:t>
            </a:r>
            <a:r>
              <a:rPr lang="en-IN" sz="4800" dirty="0" smtClean="0">
                <a:solidFill>
                  <a:srgbClr val="002060"/>
                </a:solidFill>
                <a:latin typeface="Berlin Sans FB" panose="020E0602020502020306" pitchFamily="34" charset="0"/>
              </a:rPr>
              <a:t> congested in the region of middle turbinate and </a:t>
            </a:r>
            <a:r>
              <a:rPr lang="en-IN" sz="4800" dirty="0" err="1" smtClean="0">
                <a:solidFill>
                  <a:srgbClr val="002060"/>
                </a:solidFill>
                <a:latin typeface="Berlin Sans FB" panose="020E0602020502020306" pitchFamily="34" charset="0"/>
              </a:rPr>
              <a:t>mucopus</a:t>
            </a:r>
            <a:r>
              <a:rPr lang="en-IN" sz="4800" dirty="0" smtClean="0">
                <a:solidFill>
                  <a:srgbClr val="002060"/>
                </a:solidFill>
                <a:latin typeface="Berlin Sans FB" panose="020E0602020502020306" pitchFamily="34" charset="0"/>
              </a:rPr>
              <a:t> is seen in the area of </a:t>
            </a:r>
            <a:r>
              <a:rPr lang="en-IN" sz="4800" dirty="0" err="1" smtClean="0">
                <a:solidFill>
                  <a:srgbClr val="002060"/>
                </a:solidFill>
                <a:latin typeface="Berlin Sans FB" panose="020E0602020502020306" pitchFamily="34" charset="0"/>
              </a:rPr>
              <a:t>ethmoid</a:t>
            </a:r>
            <a:r>
              <a:rPr lang="en-IN" sz="4800" dirty="0" smtClean="0">
                <a:solidFill>
                  <a:srgbClr val="002060"/>
                </a:solidFill>
                <a:latin typeface="Berlin Sans FB" panose="020E0602020502020306" pitchFamily="34" charset="0"/>
              </a:rPr>
              <a:t> bulla.</a:t>
            </a:r>
          </a:p>
          <a:p>
            <a:endParaRPr lang="en-IN" dirty="0"/>
          </a:p>
        </p:txBody>
      </p:sp>
    </p:spTree>
    <p:extLst>
      <p:ext uri="{BB962C8B-B14F-4D97-AF65-F5344CB8AC3E}">
        <p14:creationId xmlns:p14="http://schemas.microsoft.com/office/powerpoint/2010/main" val="1416350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6000" dirty="0" smtClean="0">
                <a:solidFill>
                  <a:srgbClr val="002060"/>
                </a:solidFill>
                <a:latin typeface="Berlin Sans FB" panose="020E0602020502020306" pitchFamily="34" charset="0"/>
              </a:rPr>
              <a:t>Acute frontal sinusitis</a:t>
            </a:r>
            <a:endParaRPr lang="en-IN" sz="6000" dirty="0">
              <a:solidFill>
                <a:srgbClr val="002060"/>
              </a:solidFill>
              <a:latin typeface="Berlin Sans FB" panose="020E0602020502020306" pitchFamily="34" charset="0"/>
            </a:endParaRPr>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608399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16632"/>
            <a:ext cx="5040560" cy="6624736"/>
          </a:xfrm>
        </p:spPr>
        <p:txBody>
          <a:bodyPr>
            <a:normAutofit/>
          </a:bodyPr>
          <a:lstStyle/>
          <a:p>
            <a:pPr algn="just"/>
            <a:r>
              <a:rPr lang="en-IN" sz="4400" dirty="0" smtClean="0">
                <a:solidFill>
                  <a:srgbClr val="002060"/>
                </a:solidFill>
                <a:latin typeface="Berlin Sans FB" panose="020E0602020502020306" pitchFamily="34" charset="0"/>
              </a:rPr>
              <a:t>This is less common than maxillary or </a:t>
            </a:r>
            <a:r>
              <a:rPr lang="en-IN" sz="4400" dirty="0" err="1" smtClean="0">
                <a:solidFill>
                  <a:srgbClr val="002060"/>
                </a:solidFill>
                <a:latin typeface="Berlin Sans FB" panose="020E0602020502020306" pitchFamily="34" charset="0"/>
              </a:rPr>
              <a:t>ethmoid</a:t>
            </a:r>
            <a:r>
              <a:rPr lang="en-IN" sz="4400" dirty="0" smtClean="0">
                <a:solidFill>
                  <a:srgbClr val="002060"/>
                </a:solidFill>
                <a:latin typeface="Berlin Sans FB" panose="020E0602020502020306" pitchFamily="34" charset="0"/>
              </a:rPr>
              <a:t> sinusitis.</a:t>
            </a:r>
          </a:p>
          <a:p>
            <a:pPr algn="just"/>
            <a:r>
              <a:rPr lang="en-IN" sz="4400" dirty="0" smtClean="0">
                <a:solidFill>
                  <a:srgbClr val="002060"/>
                </a:solidFill>
                <a:latin typeface="Berlin Sans FB" panose="020E0602020502020306" pitchFamily="34" charset="0"/>
              </a:rPr>
              <a:t>It is usually unilateral and not infrequently follows swimming or diving when patient has a cold. </a:t>
            </a:r>
          </a:p>
          <a:p>
            <a:endParaRPr lang="en-IN" dirty="0"/>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92080" y="1772816"/>
            <a:ext cx="371134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8080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9036496" cy="6552728"/>
          </a:xfrm>
        </p:spPr>
        <p:txBody>
          <a:bodyPr>
            <a:normAutofit/>
          </a:bodyPr>
          <a:lstStyle/>
          <a:p>
            <a:pPr algn="just"/>
            <a:r>
              <a:rPr lang="en-IN" sz="4000" dirty="0" smtClean="0">
                <a:solidFill>
                  <a:srgbClr val="002060"/>
                </a:solidFill>
                <a:latin typeface="Berlin Sans FB" panose="020E0602020502020306" pitchFamily="34" charset="0"/>
              </a:rPr>
              <a:t>Headache over one or the other eye after getting up in the morning, gradually increasing and tending to disappear in the late afternoon. </a:t>
            </a:r>
          </a:p>
          <a:p>
            <a:pPr algn="just"/>
            <a:r>
              <a:rPr lang="en-IN" sz="4000" dirty="0" smtClean="0">
                <a:solidFill>
                  <a:srgbClr val="002060"/>
                </a:solidFill>
                <a:latin typeface="Berlin Sans FB" panose="020E0602020502020306" pitchFamily="34" charset="0"/>
              </a:rPr>
              <a:t>There is tenderness on pressure over the floor of the sinus. </a:t>
            </a:r>
          </a:p>
          <a:p>
            <a:pPr algn="just"/>
            <a:r>
              <a:rPr lang="en-IN" sz="4000" dirty="0" smtClean="0">
                <a:solidFill>
                  <a:srgbClr val="002060"/>
                </a:solidFill>
                <a:latin typeface="Berlin Sans FB" panose="020E0602020502020306" pitchFamily="34" charset="0"/>
              </a:rPr>
              <a:t>Little or no swelling of the nasal mucosa may be noticeable, but a trickle of pus may be seen high up at the anterior end of the middle meatus</a:t>
            </a:r>
          </a:p>
          <a:p>
            <a:pPr algn="just"/>
            <a:endParaRPr lang="en-IN" sz="40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3332220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260350"/>
            <a:ext cx="8229600" cy="6408738"/>
          </a:xfrm>
        </p:spPr>
        <p:txBody>
          <a:bodyPr/>
          <a:lstStyle/>
          <a:p>
            <a:pPr algn="just"/>
            <a:r>
              <a:rPr lang="en-IN" sz="4400" dirty="0" smtClean="0">
                <a:solidFill>
                  <a:srgbClr val="002060"/>
                </a:solidFill>
                <a:latin typeface="Berlin Sans FB" panose="020E0602020502020306" pitchFamily="34" charset="0"/>
              </a:rPr>
              <a:t>There are four paired </a:t>
            </a:r>
            <a:r>
              <a:rPr lang="en-IN" sz="4400" dirty="0" err="1" smtClean="0">
                <a:solidFill>
                  <a:srgbClr val="002060"/>
                </a:solidFill>
                <a:latin typeface="Berlin Sans FB" panose="020E0602020502020306" pitchFamily="34" charset="0"/>
              </a:rPr>
              <a:t>paranasal</a:t>
            </a:r>
            <a:r>
              <a:rPr lang="en-IN" sz="4400" dirty="0" smtClean="0">
                <a:solidFill>
                  <a:srgbClr val="002060"/>
                </a:solidFill>
                <a:latin typeface="Berlin Sans FB" panose="020E0602020502020306" pitchFamily="34" charset="0"/>
              </a:rPr>
              <a:t>  sinuses, the maxillary, </a:t>
            </a:r>
            <a:r>
              <a:rPr lang="en-IN" sz="4400" dirty="0" err="1" smtClean="0">
                <a:solidFill>
                  <a:srgbClr val="002060"/>
                </a:solidFill>
                <a:latin typeface="Berlin Sans FB" panose="020E0602020502020306" pitchFamily="34" charset="0"/>
              </a:rPr>
              <a:t>ethmoid</a:t>
            </a:r>
            <a:r>
              <a:rPr lang="en-IN" sz="4400" dirty="0" smtClean="0">
                <a:solidFill>
                  <a:srgbClr val="002060"/>
                </a:solidFill>
                <a:latin typeface="Berlin Sans FB" panose="020E0602020502020306" pitchFamily="34" charset="0"/>
              </a:rPr>
              <a:t>, frontal and sphenoid sinuses</a:t>
            </a:r>
          </a:p>
          <a:p>
            <a:pPr algn="just"/>
            <a:r>
              <a:rPr lang="en-IN" sz="4400" dirty="0" smtClean="0">
                <a:solidFill>
                  <a:srgbClr val="002060"/>
                </a:solidFill>
                <a:latin typeface="Berlin Sans FB" panose="020E0602020502020306" pitchFamily="34" charset="0"/>
              </a:rPr>
              <a:t>“Anterior” and “posterior” sinuses</a:t>
            </a:r>
          </a:p>
          <a:p>
            <a:pPr algn="just"/>
            <a:r>
              <a:rPr lang="en-IN" sz="4400" dirty="0" smtClean="0">
                <a:solidFill>
                  <a:srgbClr val="002060"/>
                </a:solidFill>
                <a:latin typeface="Berlin Sans FB" panose="020E0602020502020306" pitchFamily="34" charset="0"/>
              </a:rPr>
              <a:t>Lining of the sinuses is  </a:t>
            </a:r>
            <a:r>
              <a:rPr lang="en-IN" sz="4400" dirty="0" err="1" smtClean="0">
                <a:solidFill>
                  <a:srgbClr val="002060"/>
                </a:solidFill>
                <a:latin typeface="Berlin Sans FB" panose="020E0602020502020306" pitchFamily="34" charset="0"/>
              </a:rPr>
              <a:t>pseudostratified</a:t>
            </a:r>
            <a:r>
              <a:rPr lang="en-IN" sz="4400" dirty="0" smtClean="0">
                <a:solidFill>
                  <a:srgbClr val="002060"/>
                </a:solidFill>
                <a:latin typeface="Berlin Sans FB" panose="020E0602020502020306" pitchFamily="34" charset="0"/>
              </a:rPr>
              <a:t>, columnar epithelium (respiratory epithelium) which is continuous with the nasal epithelium</a:t>
            </a:r>
            <a:r>
              <a:rPr lang="en-IN" dirty="0" smtClean="0">
                <a:solidFill>
                  <a:srgbClr val="002060"/>
                </a:solidFill>
              </a:rPr>
              <a:t>.</a:t>
            </a:r>
            <a:endParaRPr lang="en-IN" dirty="0">
              <a:solidFill>
                <a:srgbClr val="002060"/>
              </a:solidFill>
            </a:endParaRPr>
          </a:p>
        </p:txBody>
      </p:sp>
    </p:spTree>
    <p:extLst>
      <p:ext uri="{BB962C8B-B14F-4D97-AF65-F5344CB8AC3E}">
        <p14:creationId xmlns:p14="http://schemas.microsoft.com/office/powerpoint/2010/main" val="400514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6000" dirty="0" smtClean="0">
                <a:solidFill>
                  <a:srgbClr val="002060"/>
                </a:solidFill>
                <a:latin typeface="Berlin Sans FB" panose="020E0602020502020306" pitchFamily="34" charset="0"/>
              </a:rPr>
              <a:t>Acute </a:t>
            </a:r>
            <a:r>
              <a:rPr lang="en-IN" sz="6000" dirty="0" err="1" smtClean="0">
                <a:solidFill>
                  <a:srgbClr val="002060"/>
                </a:solidFill>
                <a:latin typeface="Berlin Sans FB" panose="020E0602020502020306" pitchFamily="34" charset="0"/>
              </a:rPr>
              <a:t>sphenoiditis</a:t>
            </a:r>
            <a:endParaRPr lang="en-IN" sz="6000" dirty="0">
              <a:solidFill>
                <a:srgbClr val="002060"/>
              </a:solidFill>
              <a:latin typeface="Berlin Sans FB" panose="020E0602020502020306" pitchFamily="34" charset="0"/>
            </a:endParaRPr>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290238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16632"/>
            <a:ext cx="5184576" cy="6552728"/>
          </a:xfrm>
        </p:spPr>
        <p:txBody>
          <a:bodyPr>
            <a:noAutofit/>
          </a:bodyPr>
          <a:lstStyle/>
          <a:p>
            <a:r>
              <a:rPr lang="en-IN" sz="3600" dirty="0" smtClean="0">
                <a:solidFill>
                  <a:srgbClr val="002060"/>
                </a:solidFill>
                <a:latin typeface="Berlin Sans FB" panose="020E0602020502020306" pitchFamily="34" charset="0"/>
              </a:rPr>
              <a:t>It usually arises in association with posterior </a:t>
            </a:r>
            <a:r>
              <a:rPr lang="en-IN" sz="3600" dirty="0" err="1" smtClean="0">
                <a:solidFill>
                  <a:srgbClr val="002060"/>
                </a:solidFill>
                <a:latin typeface="Berlin Sans FB" panose="020E0602020502020306" pitchFamily="34" charset="0"/>
              </a:rPr>
              <a:t>ethmoiditis</a:t>
            </a:r>
            <a:r>
              <a:rPr lang="en-IN" sz="3600" dirty="0" smtClean="0">
                <a:solidFill>
                  <a:srgbClr val="002060"/>
                </a:solidFill>
                <a:latin typeface="Berlin Sans FB" panose="020E0602020502020306" pitchFamily="34" charset="0"/>
              </a:rPr>
              <a:t>. </a:t>
            </a:r>
          </a:p>
          <a:p>
            <a:r>
              <a:rPr lang="en-IN" sz="3600" dirty="0" smtClean="0">
                <a:solidFill>
                  <a:srgbClr val="002060"/>
                </a:solidFill>
                <a:latin typeface="Berlin Sans FB" panose="020E0602020502020306" pitchFamily="34" charset="0"/>
              </a:rPr>
              <a:t>It gives rise to pain which may be severe and is located in the centre of the head. It may some times be referred to the area in front of  or slightly above either ear or behind the eyes. </a:t>
            </a:r>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64088" y="1412776"/>
            <a:ext cx="367665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567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88640"/>
            <a:ext cx="4680520" cy="6480720"/>
          </a:xfrm>
        </p:spPr>
        <p:txBody>
          <a:bodyPr>
            <a:normAutofit fontScale="92500"/>
          </a:bodyPr>
          <a:lstStyle/>
          <a:p>
            <a:pPr algn="just"/>
            <a:r>
              <a:rPr lang="en-IN" sz="4000" dirty="0" smtClean="0">
                <a:solidFill>
                  <a:srgbClr val="002060"/>
                </a:solidFill>
                <a:latin typeface="Berlin Sans FB" panose="020E0602020502020306" pitchFamily="34" charset="0"/>
              </a:rPr>
              <a:t>On ant. </a:t>
            </a:r>
            <a:r>
              <a:rPr lang="en-IN" sz="4000" dirty="0" err="1" smtClean="0">
                <a:solidFill>
                  <a:srgbClr val="002060"/>
                </a:solidFill>
                <a:latin typeface="Berlin Sans FB" panose="020E0602020502020306" pitchFamily="34" charset="0"/>
              </a:rPr>
              <a:t>rhinoscopy</a:t>
            </a:r>
            <a:r>
              <a:rPr lang="en-IN" sz="4000" dirty="0" smtClean="0">
                <a:solidFill>
                  <a:srgbClr val="002060"/>
                </a:solidFill>
                <a:latin typeface="Berlin Sans FB" panose="020E0602020502020306" pitchFamily="34" charset="0"/>
              </a:rPr>
              <a:t> purulent discharge may be seen high up in the back of nose between septum &amp; </a:t>
            </a:r>
            <a:r>
              <a:rPr lang="en-IN" sz="4000" dirty="0" err="1" smtClean="0">
                <a:solidFill>
                  <a:srgbClr val="002060"/>
                </a:solidFill>
                <a:latin typeface="Berlin Sans FB" panose="020E0602020502020306" pitchFamily="34" charset="0"/>
              </a:rPr>
              <a:t>turbinates</a:t>
            </a:r>
            <a:r>
              <a:rPr lang="en-IN" sz="4000" dirty="0" smtClean="0">
                <a:solidFill>
                  <a:srgbClr val="002060"/>
                </a:solidFill>
                <a:latin typeface="Berlin Sans FB" panose="020E0602020502020306" pitchFamily="34" charset="0"/>
              </a:rPr>
              <a:t>. </a:t>
            </a:r>
          </a:p>
          <a:p>
            <a:pPr algn="just"/>
            <a:r>
              <a:rPr lang="en-IN" sz="4000" dirty="0" smtClean="0">
                <a:solidFill>
                  <a:srgbClr val="002060"/>
                </a:solidFill>
                <a:latin typeface="Berlin Sans FB" panose="020E0602020502020306" pitchFamily="34" charset="0"/>
              </a:rPr>
              <a:t>In post-nasal space, pus is seen at the apex of the arch of the posterior </a:t>
            </a:r>
            <a:r>
              <a:rPr lang="en-IN" sz="4000" dirty="0" err="1" smtClean="0">
                <a:solidFill>
                  <a:srgbClr val="002060"/>
                </a:solidFill>
                <a:latin typeface="Berlin Sans FB" panose="020E0602020502020306" pitchFamily="34" charset="0"/>
              </a:rPr>
              <a:t>choana</a:t>
            </a:r>
            <a:r>
              <a:rPr lang="en-IN" sz="4000" dirty="0" smtClean="0">
                <a:latin typeface="Berlin Sans FB" panose="020E0602020502020306" pitchFamily="34" charset="0"/>
              </a:rPr>
              <a:t>.</a:t>
            </a:r>
          </a:p>
          <a:p>
            <a:endParaRPr lang="en-IN" sz="3200" dirty="0" smtClean="0"/>
          </a:p>
          <a:p>
            <a:endParaRPr lang="en-IN" dirty="0"/>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32040" y="1700808"/>
            <a:ext cx="4038600" cy="3754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31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solidFill>
                  <a:srgbClr val="002060"/>
                </a:solidFill>
                <a:latin typeface="Berlin Sans FB" panose="020E0602020502020306" pitchFamily="34" charset="0"/>
              </a:rPr>
              <a:t>Acute maxillary sinusitis</a:t>
            </a:r>
            <a:endParaRPr lang="en-IN" sz="6000" dirty="0">
              <a:solidFill>
                <a:srgbClr val="002060"/>
              </a:solidFill>
              <a:latin typeface="Berlin Sans FB" panose="020E0602020502020306" pitchFamily="34" charset="0"/>
            </a:endParaRPr>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913352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16632"/>
            <a:ext cx="5256584" cy="6624736"/>
          </a:xfrm>
        </p:spPr>
        <p:txBody>
          <a:bodyPr/>
          <a:lstStyle/>
          <a:p>
            <a:pPr algn="just"/>
            <a:r>
              <a:rPr lang="en-IN" dirty="0" smtClean="0">
                <a:solidFill>
                  <a:srgbClr val="002060"/>
                </a:solidFill>
                <a:latin typeface="Berlin Sans FB" panose="020E0602020502020306" pitchFamily="34" charset="0"/>
              </a:rPr>
              <a:t>Maxillary sinusitis is characterized by pain in the face on bending down. </a:t>
            </a:r>
          </a:p>
          <a:p>
            <a:pPr algn="just"/>
            <a:r>
              <a:rPr lang="en-IN" dirty="0" smtClean="0">
                <a:solidFill>
                  <a:srgbClr val="002060"/>
                </a:solidFill>
                <a:latin typeface="Berlin Sans FB" panose="020E0602020502020306" pitchFamily="34" charset="0"/>
              </a:rPr>
              <a:t>There may also be some swelling of the face, frontal headache or pain in the alveolar region. </a:t>
            </a:r>
          </a:p>
          <a:p>
            <a:pPr algn="just"/>
            <a:r>
              <a:rPr lang="en-IN" dirty="0" smtClean="0">
                <a:solidFill>
                  <a:srgbClr val="002060"/>
                </a:solidFill>
                <a:latin typeface="Berlin Sans FB" panose="020E0602020502020306" pitchFamily="34" charset="0"/>
              </a:rPr>
              <a:t>On examination mucosa of the middle meatus is red and swollen. After sucking out the discharge which is usually present, tilting the head towards the healthy side may produce further discharge. </a:t>
            </a:r>
            <a:endParaRPr lang="en-IN" dirty="0">
              <a:solidFill>
                <a:srgbClr val="002060"/>
              </a:solidFill>
              <a:latin typeface="Berlin Sans FB" panose="020E0602020502020306" pitchFamily="34" charset="0"/>
            </a:endParaRPr>
          </a:p>
        </p:txBody>
      </p:sp>
      <p:pic>
        <p:nvPicPr>
          <p:cNvPr id="1229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44000" y="1628800"/>
            <a:ext cx="36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613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928992" cy="6408712"/>
          </a:xfrm>
        </p:spPr>
        <p:txBody>
          <a:bodyPr>
            <a:normAutofit lnSpcReduction="10000"/>
          </a:bodyPr>
          <a:lstStyle/>
          <a:p>
            <a:pPr algn="just"/>
            <a:r>
              <a:rPr lang="en-IN" sz="3600" dirty="0" smtClean="0">
                <a:solidFill>
                  <a:srgbClr val="002060"/>
                </a:solidFill>
                <a:latin typeface="Berlin Sans FB" panose="020E0602020502020306" pitchFamily="34" charset="0"/>
              </a:rPr>
              <a:t>Occasionally acute maxillary sinusitis follows dental sepsis or extraction.</a:t>
            </a:r>
          </a:p>
          <a:p>
            <a:pPr algn="just"/>
            <a:r>
              <a:rPr lang="en-IN" sz="3600" dirty="0" smtClean="0">
                <a:solidFill>
                  <a:srgbClr val="002060"/>
                </a:solidFill>
                <a:latin typeface="Berlin Sans FB" panose="020E0602020502020306" pitchFamily="34" charset="0"/>
              </a:rPr>
              <a:t>On examination besides history of dental sepsis or dental extraction, there is marked tenderness and swelling over lower part of the cheek. </a:t>
            </a:r>
          </a:p>
          <a:p>
            <a:pPr algn="just"/>
            <a:r>
              <a:rPr lang="en-IN" sz="3600" dirty="0" smtClean="0">
                <a:solidFill>
                  <a:srgbClr val="002060"/>
                </a:solidFill>
                <a:latin typeface="Berlin Sans FB" panose="020E0602020502020306" pitchFamily="34" charset="0"/>
              </a:rPr>
              <a:t>Patient may also complain of foul smelling discharge from the nose and foul taste in the mouth.</a:t>
            </a:r>
          </a:p>
          <a:p>
            <a:pPr algn="just"/>
            <a:r>
              <a:rPr lang="en-IN" sz="3600" dirty="0" smtClean="0">
                <a:solidFill>
                  <a:srgbClr val="002060"/>
                </a:solidFill>
                <a:latin typeface="Berlin Sans FB" panose="020E0602020502020306" pitchFamily="34" charset="0"/>
              </a:rPr>
              <a:t>Pus is seen in the middle meatus and almost every where in the nose.</a:t>
            </a:r>
          </a:p>
          <a:p>
            <a:pPr algn="just"/>
            <a:endParaRPr lang="en-IN" dirty="0"/>
          </a:p>
        </p:txBody>
      </p:sp>
    </p:spTree>
    <p:extLst>
      <p:ext uri="{BB962C8B-B14F-4D97-AF65-F5344CB8AC3E}">
        <p14:creationId xmlns:p14="http://schemas.microsoft.com/office/powerpoint/2010/main" val="29953839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b="1" dirty="0" smtClean="0">
                <a:latin typeface="Berlin Sans FB" panose="020E0602020502020306" pitchFamily="34" charset="0"/>
              </a:rPr>
              <a:t>History &amp; physical signs</a:t>
            </a:r>
            <a:endParaRPr lang="en-IN" b="1" dirty="0">
              <a:latin typeface="Berlin Sans FB" panose="020E0602020502020306" pitchFamily="34" charset="0"/>
            </a:endParaRPr>
          </a:p>
        </p:txBody>
      </p:sp>
      <p:sp>
        <p:nvSpPr>
          <p:cNvPr id="3" name="Content Placeholder 2"/>
          <p:cNvSpPr>
            <a:spLocks noGrp="1"/>
          </p:cNvSpPr>
          <p:nvPr>
            <p:ph idx="1"/>
          </p:nvPr>
        </p:nvSpPr>
        <p:spPr>
          <a:xfrm>
            <a:off x="107504" y="980728"/>
            <a:ext cx="8856984" cy="5760640"/>
          </a:xfrm>
        </p:spPr>
        <p:txBody>
          <a:bodyPr>
            <a:noAutofit/>
          </a:bodyPr>
          <a:lstStyle/>
          <a:p>
            <a:pPr algn="just"/>
            <a:r>
              <a:rPr lang="en-IN" sz="4000" dirty="0" smtClean="0">
                <a:solidFill>
                  <a:srgbClr val="002060"/>
                </a:solidFill>
                <a:latin typeface="Berlin Sans FB" panose="020E0602020502020306" pitchFamily="34" charset="0"/>
              </a:rPr>
              <a:t>Acute sinusitis presents as pain over infected areas, with or without headache</a:t>
            </a:r>
          </a:p>
          <a:p>
            <a:pPr algn="just"/>
            <a:r>
              <a:rPr lang="en-IN" sz="4000" dirty="0" smtClean="0">
                <a:solidFill>
                  <a:srgbClr val="002060"/>
                </a:solidFill>
                <a:latin typeface="Berlin Sans FB" panose="020E0602020502020306" pitchFamily="34" charset="0"/>
              </a:rPr>
              <a:t>Pain to palpation is common with anterior sinusitis, but is usually absent with the posterior sinuses</a:t>
            </a:r>
          </a:p>
          <a:p>
            <a:pPr algn="just"/>
            <a:r>
              <a:rPr lang="en-IN" sz="4000" dirty="0" smtClean="0">
                <a:solidFill>
                  <a:srgbClr val="002060"/>
                </a:solidFill>
                <a:latin typeface="Berlin Sans FB" panose="020E0602020502020306" pitchFamily="34" charset="0"/>
              </a:rPr>
              <a:t>Posterior sinuses present as  </a:t>
            </a:r>
            <a:r>
              <a:rPr lang="en-IN" sz="4000" dirty="0" err="1" smtClean="0">
                <a:solidFill>
                  <a:srgbClr val="002060"/>
                </a:solidFill>
                <a:latin typeface="Berlin Sans FB" panose="020E0602020502020306" pitchFamily="34" charset="0"/>
              </a:rPr>
              <a:t>bitemporal</a:t>
            </a:r>
            <a:r>
              <a:rPr lang="en-IN" sz="4000" dirty="0" smtClean="0">
                <a:solidFill>
                  <a:srgbClr val="002060"/>
                </a:solidFill>
                <a:latin typeface="Berlin Sans FB" panose="020E0602020502020306" pitchFamily="34" charset="0"/>
              </a:rPr>
              <a:t>  or vertex headaches</a:t>
            </a:r>
          </a:p>
          <a:p>
            <a:pPr algn="just"/>
            <a:r>
              <a:rPr lang="en-IN" sz="4000" dirty="0" smtClean="0">
                <a:solidFill>
                  <a:srgbClr val="002060"/>
                </a:solidFill>
                <a:latin typeface="Berlin Sans FB" panose="020E0602020502020306" pitchFamily="34" charset="0"/>
              </a:rPr>
              <a:t>Fever, malaise, nasal discharge present</a:t>
            </a:r>
            <a:endParaRPr lang="en-IN" sz="40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1169864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b="1" dirty="0" smtClean="0">
                <a:solidFill>
                  <a:srgbClr val="002060"/>
                </a:solidFill>
                <a:latin typeface="Berlin Sans FB" panose="020E0602020502020306" pitchFamily="34" charset="0"/>
              </a:rPr>
              <a:t>Treatment</a:t>
            </a:r>
            <a:endParaRPr lang="en-IN" b="1" dirty="0">
              <a:solidFill>
                <a:srgbClr val="002060"/>
              </a:solidFill>
              <a:latin typeface="Berlin Sans FB" panose="020E0602020502020306" pitchFamily="34" charset="0"/>
            </a:endParaRPr>
          </a:p>
        </p:txBody>
      </p:sp>
      <p:sp>
        <p:nvSpPr>
          <p:cNvPr id="3" name="Content Placeholder 2"/>
          <p:cNvSpPr>
            <a:spLocks noGrp="1"/>
          </p:cNvSpPr>
          <p:nvPr>
            <p:ph idx="1"/>
          </p:nvPr>
        </p:nvSpPr>
        <p:spPr>
          <a:xfrm>
            <a:off x="107504" y="836712"/>
            <a:ext cx="8928992" cy="5904656"/>
          </a:xfrm>
        </p:spPr>
        <p:txBody>
          <a:bodyPr>
            <a:normAutofit/>
          </a:bodyPr>
          <a:lstStyle/>
          <a:p>
            <a:pPr algn="just"/>
            <a:r>
              <a:rPr lang="en-IN" sz="4000" dirty="0" smtClean="0">
                <a:solidFill>
                  <a:srgbClr val="002060"/>
                </a:solidFill>
                <a:latin typeface="Berlin Sans FB" panose="020E0602020502020306" pitchFamily="34" charset="0"/>
              </a:rPr>
              <a:t>Acute sinusitis can be thought of as an abscess or empyema</a:t>
            </a:r>
          </a:p>
          <a:p>
            <a:pPr algn="just"/>
            <a:r>
              <a:rPr lang="en-IN" sz="4000" dirty="0" smtClean="0">
                <a:solidFill>
                  <a:srgbClr val="002060"/>
                </a:solidFill>
                <a:latin typeface="Berlin Sans FB" panose="020E0602020502020306" pitchFamily="34" charset="0"/>
              </a:rPr>
              <a:t> Cornerstone is drainage and antibiotics</a:t>
            </a:r>
          </a:p>
          <a:p>
            <a:pPr algn="just"/>
            <a:r>
              <a:rPr lang="en-IN" sz="4000" dirty="0" smtClean="0">
                <a:solidFill>
                  <a:srgbClr val="002060"/>
                </a:solidFill>
                <a:latin typeface="Berlin Sans FB" panose="020E0602020502020306" pitchFamily="34" charset="0"/>
              </a:rPr>
              <a:t> Drainage is usually medical with topical decongestants and sometimes antihistamines</a:t>
            </a:r>
          </a:p>
          <a:p>
            <a:pPr algn="just"/>
            <a:r>
              <a:rPr lang="en-IN" sz="4000" dirty="0" smtClean="0">
                <a:solidFill>
                  <a:srgbClr val="002060"/>
                </a:solidFill>
                <a:latin typeface="Berlin Sans FB" panose="020E0602020502020306" pitchFamily="34" charset="0"/>
              </a:rPr>
              <a:t>In rare cases where medical treatment fails, surgical drainage may be required</a:t>
            </a:r>
            <a:endParaRPr lang="en-IN" sz="40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2418173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6624736"/>
          </a:xfrm>
        </p:spPr>
        <p:txBody>
          <a:bodyPr>
            <a:normAutofit/>
          </a:bodyPr>
          <a:lstStyle/>
          <a:p>
            <a:pPr algn="just"/>
            <a:r>
              <a:rPr lang="en-IN" sz="4000" dirty="0" smtClean="0">
                <a:solidFill>
                  <a:srgbClr val="002060"/>
                </a:solidFill>
                <a:latin typeface="Berlin Sans FB" panose="020E0602020502020306" pitchFamily="34" charset="0"/>
              </a:rPr>
              <a:t>S. </a:t>
            </a:r>
            <a:r>
              <a:rPr lang="en-IN" sz="4000" dirty="0" err="1" smtClean="0">
                <a:solidFill>
                  <a:srgbClr val="002060"/>
                </a:solidFill>
                <a:latin typeface="Berlin Sans FB" panose="020E0602020502020306" pitchFamily="34" charset="0"/>
              </a:rPr>
              <a:t>pneumo</a:t>
            </a:r>
            <a:r>
              <a:rPr lang="en-IN" sz="4000" dirty="0" smtClean="0">
                <a:solidFill>
                  <a:srgbClr val="002060"/>
                </a:solidFill>
                <a:latin typeface="Berlin Sans FB" panose="020E0602020502020306" pitchFamily="34" charset="0"/>
              </a:rPr>
              <a:t> , H. flu and M. </a:t>
            </a:r>
            <a:r>
              <a:rPr lang="en-IN" sz="4000" dirty="0" err="1" smtClean="0">
                <a:solidFill>
                  <a:srgbClr val="002060"/>
                </a:solidFill>
                <a:latin typeface="Berlin Sans FB" panose="020E0602020502020306" pitchFamily="34" charset="0"/>
              </a:rPr>
              <a:t>carrarhalis</a:t>
            </a:r>
            <a:endParaRPr lang="en-IN" sz="4000" dirty="0" smtClean="0">
              <a:solidFill>
                <a:srgbClr val="002060"/>
              </a:solidFill>
              <a:latin typeface="Berlin Sans FB" panose="020E0602020502020306" pitchFamily="34" charset="0"/>
            </a:endParaRPr>
          </a:p>
          <a:p>
            <a:pPr algn="just"/>
            <a:r>
              <a:rPr lang="en-IN" sz="4000" dirty="0" smtClean="0">
                <a:solidFill>
                  <a:srgbClr val="002060"/>
                </a:solidFill>
                <a:latin typeface="Berlin Sans FB" panose="020E0602020502020306" pitchFamily="34" charset="0"/>
              </a:rPr>
              <a:t>Amoxicillin  is the first line antibiotic.</a:t>
            </a:r>
          </a:p>
          <a:p>
            <a:pPr algn="just"/>
            <a:r>
              <a:rPr lang="en-IN" sz="4000" dirty="0" smtClean="0">
                <a:solidFill>
                  <a:srgbClr val="002060"/>
                </a:solidFill>
                <a:latin typeface="Berlin Sans FB" panose="020E0602020502020306" pitchFamily="34" charset="0"/>
              </a:rPr>
              <a:t>Failure to respond to  amoxicillin necessitates  </a:t>
            </a:r>
            <a:r>
              <a:rPr lang="en-IN" sz="4000" dirty="0" err="1" smtClean="0">
                <a:solidFill>
                  <a:srgbClr val="002060"/>
                </a:solidFill>
                <a:latin typeface="Berlin Sans FB" panose="020E0602020502020306" pitchFamily="34" charset="0"/>
              </a:rPr>
              <a:t>broading</a:t>
            </a:r>
            <a:r>
              <a:rPr lang="en-IN" sz="4000" dirty="0" smtClean="0">
                <a:solidFill>
                  <a:srgbClr val="002060"/>
                </a:solidFill>
                <a:latin typeface="Berlin Sans FB" panose="020E0602020502020306" pitchFamily="34" charset="0"/>
              </a:rPr>
              <a:t>  coverage with </a:t>
            </a:r>
            <a:r>
              <a:rPr lang="en-IN" sz="4000" dirty="0" err="1" smtClean="0">
                <a:solidFill>
                  <a:srgbClr val="002060"/>
                </a:solidFill>
                <a:latin typeface="Berlin Sans FB" panose="020E0602020502020306" pitchFamily="34" charset="0"/>
              </a:rPr>
              <a:t>clavulonic</a:t>
            </a:r>
            <a:r>
              <a:rPr lang="en-IN" sz="4000" dirty="0" smtClean="0">
                <a:solidFill>
                  <a:srgbClr val="002060"/>
                </a:solidFill>
                <a:latin typeface="Berlin Sans FB" panose="020E0602020502020306" pitchFamily="34" charset="0"/>
              </a:rPr>
              <a:t>  acid and possible Gram’s stain and culture</a:t>
            </a:r>
          </a:p>
          <a:p>
            <a:pPr algn="just"/>
            <a:r>
              <a:rPr lang="en-IN" sz="4000" dirty="0" smtClean="0">
                <a:solidFill>
                  <a:srgbClr val="002060"/>
                </a:solidFill>
                <a:latin typeface="Berlin Sans FB" panose="020E0602020502020306" pitchFamily="34" charset="0"/>
              </a:rPr>
              <a:t>Surgical drainage is required for failures on </a:t>
            </a:r>
            <a:r>
              <a:rPr lang="en-IN" sz="4000" dirty="0" err="1" smtClean="0">
                <a:solidFill>
                  <a:srgbClr val="002060"/>
                </a:solidFill>
                <a:latin typeface="Berlin Sans FB" panose="020E0602020502020306" pitchFamily="34" charset="0"/>
              </a:rPr>
              <a:t>augmentin</a:t>
            </a:r>
            <a:r>
              <a:rPr lang="en-IN" sz="4000" dirty="0" smtClean="0">
                <a:solidFill>
                  <a:srgbClr val="002060"/>
                </a:solidFill>
                <a:latin typeface="Berlin Sans FB" panose="020E0602020502020306" pitchFamily="34" charset="0"/>
              </a:rPr>
              <a:t>  and topical decongestants</a:t>
            </a:r>
            <a:endParaRPr lang="en-IN" sz="40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2738677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smtClean="0">
                <a:solidFill>
                  <a:srgbClr val="002060"/>
                </a:solidFill>
                <a:latin typeface="Berlin Sans FB Demi" panose="020E0802020502020306" pitchFamily="34" charset="0"/>
              </a:rPr>
              <a:t>Chronic sinusitis</a:t>
            </a:r>
            <a:endParaRPr lang="en-IN" sz="7200" dirty="0">
              <a:solidFill>
                <a:srgbClr val="002060"/>
              </a:solidFill>
              <a:latin typeface="Berlin Sans FB Demi" panose="020E0802020502020306" pitchFamily="34" charset="0"/>
            </a:endParaRPr>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015704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408712"/>
          </a:xfrm>
        </p:spPr>
        <p:txBody>
          <a:bodyPr>
            <a:normAutofit/>
          </a:bodyPr>
          <a:lstStyle/>
          <a:p>
            <a:pPr algn="just"/>
            <a:r>
              <a:rPr lang="en-IN" sz="4400" dirty="0" smtClean="0">
                <a:solidFill>
                  <a:srgbClr val="002060"/>
                </a:solidFill>
                <a:latin typeface="Berlin Sans FB" panose="020E0602020502020306" pitchFamily="34" charset="0"/>
              </a:rPr>
              <a:t>The mucosa secretes a mucous which traps bacteria</a:t>
            </a:r>
          </a:p>
          <a:p>
            <a:pPr algn="just"/>
            <a:r>
              <a:rPr lang="en-IN" sz="4400" dirty="0" smtClean="0">
                <a:solidFill>
                  <a:srgbClr val="002060"/>
                </a:solidFill>
                <a:latin typeface="Berlin Sans FB" panose="020E0602020502020306" pitchFamily="34" charset="0"/>
              </a:rPr>
              <a:t>The mucous is naturally extruded through sinus  </a:t>
            </a:r>
            <a:r>
              <a:rPr lang="en-IN" sz="4400" dirty="0" err="1" smtClean="0">
                <a:solidFill>
                  <a:srgbClr val="002060"/>
                </a:solidFill>
                <a:latin typeface="Berlin Sans FB" panose="020E0602020502020306" pitchFamily="34" charset="0"/>
              </a:rPr>
              <a:t>ostia</a:t>
            </a:r>
            <a:r>
              <a:rPr lang="en-IN" sz="4400" dirty="0" smtClean="0">
                <a:solidFill>
                  <a:srgbClr val="002060"/>
                </a:solidFill>
                <a:latin typeface="Berlin Sans FB" panose="020E0602020502020306" pitchFamily="34" charset="0"/>
              </a:rPr>
              <a:t>  to be expectorated or swallowed</a:t>
            </a:r>
          </a:p>
          <a:p>
            <a:pPr algn="just"/>
            <a:r>
              <a:rPr lang="en-IN" sz="4400" dirty="0" smtClean="0">
                <a:solidFill>
                  <a:srgbClr val="002060"/>
                </a:solidFill>
                <a:latin typeface="Berlin Sans FB" panose="020E0602020502020306" pitchFamily="34" charset="0"/>
              </a:rPr>
              <a:t>The drainage of the maxillary and frontal sinuses follows a circular pattern through the natural  </a:t>
            </a:r>
            <a:r>
              <a:rPr lang="en-IN" sz="4400" dirty="0" err="1" smtClean="0">
                <a:solidFill>
                  <a:srgbClr val="002060"/>
                </a:solidFill>
                <a:latin typeface="Berlin Sans FB" panose="020E0602020502020306" pitchFamily="34" charset="0"/>
              </a:rPr>
              <a:t>ostia</a:t>
            </a:r>
            <a:endParaRPr lang="en-IN" sz="4400" dirty="0">
              <a:solidFill>
                <a:srgbClr val="002060"/>
              </a:solidFill>
              <a:latin typeface="Berlin Sans FB" panose="020E0602020502020306" pitchFamily="34" charset="0"/>
            </a:endParaRPr>
          </a:p>
        </p:txBody>
      </p:sp>
    </p:spTree>
    <p:extLst>
      <p:ext uri="{BB962C8B-B14F-4D97-AF65-F5344CB8AC3E}">
        <p14:creationId xmlns:p14="http://schemas.microsoft.com/office/powerpoint/2010/main" val="3858149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smtClean="0">
                <a:latin typeface="Berlin Sans FB Demi" panose="020E0802020502020306" pitchFamily="34" charset="0"/>
              </a:rPr>
              <a:t>Classification</a:t>
            </a:r>
            <a:endParaRPr lang="en-IN" dirty="0">
              <a:latin typeface="Berlin Sans FB Demi" panose="020E0802020502020306" pitchFamily="34" charset="0"/>
            </a:endParaRPr>
          </a:p>
        </p:txBody>
      </p:sp>
      <p:sp>
        <p:nvSpPr>
          <p:cNvPr id="3" name="Content Placeholder 2"/>
          <p:cNvSpPr>
            <a:spLocks noGrp="1"/>
          </p:cNvSpPr>
          <p:nvPr>
            <p:ph idx="1"/>
          </p:nvPr>
        </p:nvSpPr>
        <p:spPr>
          <a:xfrm>
            <a:off x="107504" y="908720"/>
            <a:ext cx="8856984" cy="5760640"/>
          </a:xfrm>
        </p:spPr>
        <p:txBody>
          <a:bodyPr>
            <a:noAutofit/>
          </a:bodyPr>
          <a:lstStyle/>
          <a:p>
            <a:pPr algn="just"/>
            <a:r>
              <a:rPr lang="en-IN" sz="4000" u="sng" dirty="0">
                <a:solidFill>
                  <a:srgbClr val="002060"/>
                </a:solidFill>
                <a:latin typeface="Berlin Sans FB Demi" panose="020E0802020502020306" pitchFamily="34" charset="0"/>
              </a:rPr>
              <a:t>Acute sinusitis </a:t>
            </a:r>
            <a:r>
              <a:rPr lang="en-IN" sz="4000" dirty="0">
                <a:solidFill>
                  <a:srgbClr val="002060"/>
                </a:solidFill>
                <a:latin typeface="Berlin Sans FB Demi" panose="020E0802020502020306" pitchFamily="34" charset="0"/>
              </a:rPr>
              <a:t>is defined as disease lasting less than one month</a:t>
            </a:r>
          </a:p>
          <a:p>
            <a:pPr algn="just"/>
            <a:r>
              <a:rPr lang="en-IN" sz="4000" u="sng" dirty="0" err="1">
                <a:solidFill>
                  <a:srgbClr val="002060"/>
                </a:solidFill>
                <a:latin typeface="Berlin Sans FB Demi" panose="020E0802020502020306" pitchFamily="34" charset="0"/>
              </a:rPr>
              <a:t>Subacute</a:t>
            </a:r>
            <a:r>
              <a:rPr lang="en-IN" sz="4000" u="sng" dirty="0">
                <a:solidFill>
                  <a:srgbClr val="002060"/>
                </a:solidFill>
                <a:latin typeface="Berlin Sans FB Demi" panose="020E0802020502020306" pitchFamily="34" charset="0"/>
              </a:rPr>
              <a:t>  sinusitis </a:t>
            </a:r>
            <a:r>
              <a:rPr lang="en-IN" sz="4000" dirty="0">
                <a:solidFill>
                  <a:srgbClr val="002060"/>
                </a:solidFill>
                <a:latin typeface="Berlin Sans FB Demi" panose="020E0802020502020306" pitchFamily="34" charset="0"/>
              </a:rPr>
              <a:t>is defined as disease lasting 1 to 3 months</a:t>
            </a:r>
          </a:p>
          <a:p>
            <a:pPr algn="just"/>
            <a:r>
              <a:rPr lang="en-IN" sz="4000" u="sng" dirty="0">
                <a:solidFill>
                  <a:srgbClr val="002060"/>
                </a:solidFill>
                <a:latin typeface="Berlin Sans FB Demi" panose="020E0802020502020306" pitchFamily="34" charset="0"/>
              </a:rPr>
              <a:t>Chronic sinusitis </a:t>
            </a:r>
            <a:r>
              <a:rPr lang="en-IN" sz="4000" dirty="0">
                <a:solidFill>
                  <a:srgbClr val="002060"/>
                </a:solidFill>
                <a:latin typeface="Berlin Sans FB Demi" panose="020E0802020502020306" pitchFamily="34" charset="0"/>
              </a:rPr>
              <a:t>is defined as disease lasting more than three months, and is usually due to inadequately treated acute or </a:t>
            </a:r>
            <a:r>
              <a:rPr lang="en-IN" sz="4000" dirty="0" err="1">
                <a:solidFill>
                  <a:srgbClr val="002060"/>
                </a:solidFill>
                <a:latin typeface="Berlin Sans FB Demi" panose="020E0802020502020306" pitchFamily="34" charset="0"/>
              </a:rPr>
              <a:t>subacute</a:t>
            </a:r>
            <a:r>
              <a:rPr lang="en-IN" sz="4000" dirty="0">
                <a:solidFill>
                  <a:srgbClr val="002060"/>
                </a:solidFill>
                <a:latin typeface="Berlin Sans FB Demi" panose="020E0802020502020306" pitchFamily="34" charset="0"/>
              </a:rPr>
              <a:t>  disease</a:t>
            </a:r>
          </a:p>
        </p:txBody>
      </p:sp>
    </p:spTree>
    <p:extLst>
      <p:ext uri="{BB962C8B-B14F-4D97-AF65-F5344CB8AC3E}">
        <p14:creationId xmlns:p14="http://schemas.microsoft.com/office/powerpoint/2010/main" val="13281218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77280"/>
            <a:ext cx="8856984" cy="6220072"/>
          </a:xfrm>
        </p:spPr>
        <p:txBody>
          <a:bodyPr>
            <a:normAutofit lnSpcReduction="10000"/>
          </a:bodyPr>
          <a:lstStyle/>
          <a:p>
            <a:pPr algn="just"/>
            <a:r>
              <a:rPr lang="en-IN" sz="5400" dirty="0">
                <a:solidFill>
                  <a:srgbClr val="002060"/>
                </a:solidFill>
                <a:latin typeface="Berlin Sans FB Demi" panose="020E0802020502020306" pitchFamily="34" charset="0"/>
              </a:rPr>
              <a:t>Chronic sinusitis is a chronic inflammation of the mucous membrane which has resulted in irreversible and usually degenerative changes. </a:t>
            </a:r>
            <a:endParaRPr lang="en-IN" sz="5400" dirty="0" smtClean="0">
              <a:solidFill>
                <a:srgbClr val="002060"/>
              </a:solidFill>
              <a:latin typeface="Berlin Sans FB Demi" panose="020E0802020502020306" pitchFamily="34" charset="0"/>
            </a:endParaRPr>
          </a:p>
          <a:p>
            <a:pPr algn="just"/>
            <a:r>
              <a:rPr lang="en-IN" sz="5400" dirty="0" smtClean="0">
                <a:solidFill>
                  <a:srgbClr val="002060"/>
                </a:solidFill>
                <a:latin typeface="Berlin Sans FB Demi" panose="020E0802020502020306" pitchFamily="34" charset="0"/>
              </a:rPr>
              <a:t>The </a:t>
            </a:r>
            <a:r>
              <a:rPr lang="en-IN" sz="5400" dirty="0">
                <a:solidFill>
                  <a:srgbClr val="002060"/>
                </a:solidFill>
                <a:latin typeface="Berlin Sans FB Demi" panose="020E0802020502020306" pitchFamily="34" charset="0"/>
              </a:rPr>
              <a:t>infection may spread to the bony walls.</a:t>
            </a:r>
          </a:p>
          <a:p>
            <a:endParaRPr lang="en-IN" dirty="0"/>
          </a:p>
        </p:txBody>
      </p:sp>
    </p:spTree>
    <p:extLst>
      <p:ext uri="{BB962C8B-B14F-4D97-AF65-F5344CB8AC3E}">
        <p14:creationId xmlns:p14="http://schemas.microsoft.com/office/powerpoint/2010/main" val="10743892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normAutofit lnSpcReduction="10000"/>
          </a:bodyPr>
          <a:lstStyle/>
          <a:p>
            <a:pPr algn="just"/>
            <a:r>
              <a:rPr lang="en-IN" sz="4800" dirty="0">
                <a:solidFill>
                  <a:srgbClr val="002060"/>
                </a:solidFill>
                <a:latin typeface="Berlin Sans FB Demi" panose="020E0802020502020306" pitchFamily="34" charset="0"/>
              </a:rPr>
              <a:t>The organisms usually found are the staphylococcus </a:t>
            </a:r>
            <a:r>
              <a:rPr lang="en-IN" sz="4800" dirty="0" err="1">
                <a:solidFill>
                  <a:srgbClr val="002060"/>
                </a:solidFill>
                <a:latin typeface="Berlin Sans FB Demi" panose="020E0802020502020306" pitchFamily="34" charset="0"/>
              </a:rPr>
              <a:t>albus</a:t>
            </a:r>
            <a:r>
              <a:rPr lang="en-IN" sz="4800" dirty="0">
                <a:solidFill>
                  <a:srgbClr val="002060"/>
                </a:solidFill>
                <a:latin typeface="Berlin Sans FB Demi" panose="020E0802020502020306" pitchFamily="34" charset="0"/>
              </a:rPr>
              <a:t>, staph </a:t>
            </a:r>
            <a:r>
              <a:rPr lang="en-IN" sz="4800" dirty="0" err="1">
                <a:solidFill>
                  <a:srgbClr val="002060"/>
                </a:solidFill>
                <a:latin typeface="Berlin Sans FB Demi" panose="020E0802020502020306" pitchFamily="34" charset="0"/>
              </a:rPr>
              <a:t>aureus</a:t>
            </a:r>
            <a:r>
              <a:rPr lang="en-IN" sz="4800" dirty="0">
                <a:solidFill>
                  <a:srgbClr val="002060"/>
                </a:solidFill>
                <a:latin typeface="Berlin Sans FB Demi" panose="020E0802020502020306" pitchFamily="34" charset="0"/>
              </a:rPr>
              <a:t>, the </a:t>
            </a:r>
            <a:r>
              <a:rPr lang="en-IN" sz="4800" dirty="0" err="1">
                <a:solidFill>
                  <a:srgbClr val="002060"/>
                </a:solidFill>
                <a:latin typeface="Berlin Sans FB Demi" panose="020E0802020502020306" pitchFamily="34" charset="0"/>
              </a:rPr>
              <a:t>Haempphilus</a:t>
            </a:r>
            <a:r>
              <a:rPr lang="en-IN" sz="4800" dirty="0">
                <a:solidFill>
                  <a:srgbClr val="002060"/>
                </a:solidFill>
                <a:latin typeface="Berlin Sans FB Demi" panose="020E0802020502020306" pitchFamily="34" charset="0"/>
              </a:rPr>
              <a:t> </a:t>
            </a:r>
            <a:r>
              <a:rPr lang="en-IN" sz="4800" dirty="0" err="1">
                <a:solidFill>
                  <a:srgbClr val="002060"/>
                </a:solidFill>
                <a:latin typeface="Berlin Sans FB Demi" panose="020E0802020502020306" pitchFamily="34" charset="0"/>
              </a:rPr>
              <a:t>influenzae</a:t>
            </a:r>
            <a:r>
              <a:rPr lang="en-IN" sz="4800" dirty="0">
                <a:solidFill>
                  <a:srgbClr val="002060"/>
                </a:solidFill>
                <a:latin typeface="Berlin Sans FB Demi" panose="020E0802020502020306" pitchFamily="34" charset="0"/>
              </a:rPr>
              <a:t> and </a:t>
            </a:r>
            <a:r>
              <a:rPr lang="en-IN" sz="4800" dirty="0" err="1">
                <a:solidFill>
                  <a:srgbClr val="002060"/>
                </a:solidFill>
                <a:latin typeface="Berlin Sans FB Demi" panose="020E0802020502020306" pitchFamily="34" charset="0"/>
              </a:rPr>
              <a:t>diptheroids</a:t>
            </a:r>
            <a:r>
              <a:rPr lang="en-IN" sz="4800" dirty="0">
                <a:solidFill>
                  <a:srgbClr val="002060"/>
                </a:solidFill>
                <a:latin typeface="Berlin Sans FB Demi" panose="020E0802020502020306" pitchFamily="34" charset="0"/>
              </a:rPr>
              <a:t>. </a:t>
            </a:r>
          </a:p>
          <a:p>
            <a:pPr algn="just"/>
            <a:r>
              <a:rPr lang="en-IN" sz="4800" dirty="0">
                <a:solidFill>
                  <a:srgbClr val="002060"/>
                </a:solidFill>
                <a:latin typeface="Berlin Sans FB Demi" panose="020E0802020502020306" pitchFamily="34" charset="0"/>
              </a:rPr>
              <a:t>During periods of more active infection pneumococci and haemolytic streptococci may also be present</a:t>
            </a:r>
          </a:p>
          <a:p>
            <a:endParaRPr lang="en-IN" dirty="0"/>
          </a:p>
        </p:txBody>
      </p:sp>
    </p:spTree>
    <p:extLst>
      <p:ext uri="{BB962C8B-B14F-4D97-AF65-F5344CB8AC3E}">
        <p14:creationId xmlns:p14="http://schemas.microsoft.com/office/powerpoint/2010/main" val="3619275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fontScale="90000"/>
          </a:bodyPr>
          <a:lstStyle/>
          <a:p>
            <a:r>
              <a:rPr lang="en-US" dirty="0" smtClean="0">
                <a:latin typeface="Berlin Sans FB Demi" panose="020E0802020502020306" pitchFamily="34" charset="0"/>
              </a:rPr>
              <a:t>Predisposing factors</a:t>
            </a:r>
            <a:endParaRPr lang="en-IN" dirty="0">
              <a:latin typeface="Berlin Sans FB Demi" panose="020E0802020502020306" pitchFamily="34" charset="0"/>
            </a:endParaRPr>
          </a:p>
        </p:txBody>
      </p:sp>
      <p:sp>
        <p:nvSpPr>
          <p:cNvPr id="3" name="Content Placeholder 2"/>
          <p:cNvSpPr>
            <a:spLocks noGrp="1"/>
          </p:cNvSpPr>
          <p:nvPr>
            <p:ph idx="1"/>
          </p:nvPr>
        </p:nvSpPr>
        <p:spPr>
          <a:xfrm>
            <a:off x="107504" y="836712"/>
            <a:ext cx="8928992" cy="5904656"/>
          </a:xfrm>
        </p:spPr>
        <p:txBody>
          <a:bodyPr>
            <a:normAutofit fontScale="92500" lnSpcReduction="10000"/>
          </a:bodyPr>
          <a:lstStyle/>
          <a:p>
            <a:pPr algn="just"/>
            <a:r>
              <a:rPr lang="en-IN" u="sng" dirty="0" smtClean="0">
                <a:solidFill>
                  <a:srgbClr val="002060"/>
                </a:solidFill>
                <a:latin typeface="Berlin Sans FB Demi" panose="020E0802020502020306" pitchFamily="34" charset="0"/>
              </a:rPr>
              <a:t>Anatomical</a:t>
            </a:r>
            <a:r>
              <a:rPr lang="en-IN" dirty="0">
                <a:solidFill>
                  <a:srgbClr val="002060"/>
                </a:solidFill>
                <a:latin typeface="Berlin Sans FB Demi" panose="020E0802020502020306" pitchFamily="34" charset="0"/>
              </a:rPr>
              <a:t>: Irregularities of the nasal </a:t>
            </a:r>
            <a:r>
              <a:rPr lang="en-IN" dirty="0" smtClean="0">
                <a:solidFill>
                  <a:srgbClr val="002060"/>
                </a:solidFill>
                <a:latin typeface="Berlin Sans FB Demi" panose="020E0802020502020306" pitchFamily="34" charset="0"/>
              </a:rPr>
              <a:t>septum. </a:t>
            </a:r>
          </a:p>
          <a:p>
            <a:pPr algn="just"/>
            <a:r>
              <a:rPr lang="en-IN" u="sng" dirty="0" smtClean="0">
                <a:solidFill>
                  <a:srgbClr val="002060"/>
                </a:solidFill>
                <a:latin typeface="Berlin Sans FB Demi" panose="020E0802020502020306" pitchFamily="34" charset="0"/>
              </a:rPr>
              <a:t>Inadequate </a:t>
            </a:r>
            <a:r>
              <a:rPr lang="en-IN" u="sng" dirty="0">
                <a:solidFill>
                  <a:srgbClr val="002060"/>
                </a:solidFill>
                <a:latin typeface="Berlin Sans FB Demi" panose="020E0802020502020306" pitchFamily="34" charset="0"/>
              </a:rPr>
              <a:t>pneumatization of sinuses</a:t>
            </a:r>
            <a:r>
              <a:rPr lang="en-IN" dirty="0">
                <a:solidFill>
                  <a:srgbClr val="002060"/>
                </a:solidFill>
                <a:latin typeface="Berlin Sans FB Demi" panose="020E0802020502020306" pitchFamily="34" charset="0"/>
              </a:rPr>
              <a:t>: </a:t>
            </a:r>
            <a:r>
              <a:rPr lang="en-IN" dirty="0" smtClean="0">
                <a:solidFill>
                  <a:srgbClr val="002060"/>
                </a:solidFill>
                <a:latin typeface="Berlin Sans FB Demi" panose="020E0802020502020306" pitchFamily="34" charset="0"/>
              </a:rPr>
              <a:t>Attacks </a:t>
            </a:r>
            <a:r>
              <a:rPr lang="en-IN" dirty="0">
                <a:solidFill>
                  <a:srgbClr val="002060"/>
                </a:solidFill>
                <a:latin typeface="Berlin Sans FB Demi" panose="020E0802020502020306" pitchFamily="34" charset="0"/>
              </a:rPr>
              <a:t>of inflammation follow each other in quick </a:t>
            </a:r>
            <a:r>
              <a:rPr lang="en-IN" dirty="0" smtClean="0">
                <a:solidFill>
                  <a:srgbClr val="002060"/>
                </a:solidFill>
                <a:latin typeface="Berlin Sans FB Demi" panose="020E0802020502020306" pitchFamily="34" charset="0"/>
              </a:rPr>
              <a:t>succession. The </a:t>
            </a:r>
            <a:r>
              <a:rPr lang="en-IN" dirty="0">
                <a:solidFill>
                  <a:srgbClr val="002060"/>
                </a:solidFill>
                <a:latin typeface="Berlin Sans FB Demi" panose="020E0802020502020306" pitchFamily="34" charset="0"/>
              </a:rPr>
              <a:t>process of inflammation and repair go hand in hand and the resulting scar tissue narrows ostium of the sinus and lead to insufficient aeration.</a:t>
            </a:r>
          </a:p>
          <a:p>
            <a:pPr algn="just"/>
            <a:r>
              <a:rPr lang="en-IN" u="sng" dirty="0" smtClean="0">
                <a:solidFill>
                  <a:srgbClr val="002060"/>
                </a:solidFill>
                <a:latin typeface="Berlin Sans FB Demi" panose="020E0802020502020306" pitchFamily="34" charset="0"/>
              </a:rPr>
              <a:t>Hypersensitivity</a:t>
            </a:r>
            <a:r>
              <a:rPr lang="en-IN" u="sng" dirty="0">
                <a:solidFill>
                  <a:srgbClr val="002060"/>
                </a:solidFill>
                <a:latin typeface="Berlin Sans FB Demi" panose="020E0802020502020306" pitchFamily="34" charset="0"/>
              </a:rPr>
              <a:t>:</a:t>
            </a:r>
            <a:r>
              <a:rPr lang="en-IN" dirty="0">
                <a:solidFill>
                  <a:srgbClr val="002060"/>
                </a:solidFill>
                <a:latin typeface="Berlin Sans FB Demi" panose="020E0802020502020306" pitchFamily="34" charset="0"/>
              </a:rPr>
              <a:t> </a:t>
            </a:r>
            <a:r>
              <a:rPr lang="en-IN" dirty="0" smtClean="0">
                <a:solidFill>
                  <a:srgbClr val="002060"/>
                </a:solidFill>
                <a:latin typeface="Berlin Sans FB Demi" panose="020E0802020502020306" pitchFamily="34" charset="0"/>
              </a:rPr>
              <a:t>Allergic </a:t>
            </a:r>
            <a:r>
              <a:rPr lang="en-IN" dirty="0">
                <a:solidFill>
                  <a:srgbClr val="002060"/>
                </a:solidFill>
                <a:latin typeface="Berlin Sans FB Demi" panose="020E0802020502020306" pitchFamily="34" charset="0"/>
              </a:rPr>
              <a:t>changes may be induced by recurrent bouts of acute infection with resulting bacterial hypersensitivity.</a:t>
            </a:r>
          </a:p>
          <a:p>
            <a:pPr algn="just"/>
            <a:r>
              <a:rPr lang="en-IN" u="sng" dirty="0" smtClean="0">
                <a:solidFill>
                  <a:srgbClr val="002060"/>
                </a:solidFill>
                <a:latin typeface="Berlin Sans FB Demi" panose="020E0802020502020306" pitchFamily="34" charset="0"/>
              </a:rPr>
              <a:t>Dental </a:t>
            </a:r>
            <a:r>
              <a:rPr lang="en-IN" u="sng" dirty="0">
                <a:solidFill>
                  <a:srgbClr val="002060"/>
                </a:solidFill>
                <a:latin typeface="Berlin Sans FB Demi" panose="020E0802020502020306" pitchFamily="34" charset="0"/>
              </a:rPr>
              <a:t>sepsis</a:t>
            </a:r>
          </a:p>
          <a:p>
            <a:pPr algn="just"/>
            <a:r>
              <a:rPr lang="en-IN" u="sng" dirty="0" smtClean="0">
                <a:solidFill>
                  <a:srgbClr val="002060"/>
                </a:solidFill>
                <a:latin typeface="Berlin Sans FB Demi" panose="020E0802020502020306" pitchFamily="34" charset="0"/>
              </a:rPr>
              <a:t>Inadequate </a:t>
            </a:r>
            <a:r>
              <a:rPr lang="en-IN" u="sng" dirty="0">
                <a:solidFill>
                  <a:srgbClr val="002060"/>
                </a:solidFill>
                <a:latin typeface="Berlin Sans FB Demi" panose="020E0802020502020306" pitchFamily="34" charset="0"/>
              </a:rPr>
              <a:t>diet</a:t>
            </a:r>
          </a:p>
          <a:p>
            <a:pPr algn="just"/>
            <a:r>
              <a:rPr lang="en-IN" u="sng" dirty="0" smtClean="0">
                <a:solidFill>
                  <a:srgbClr val="002060"/>
                </a:solidFill>
                <a:latin typeface="Berlin Sans FB Demi" panose="020E0802020502020306" pitchFamily="34" charset="0"/>
              </a:rPr>
              <a:t>Alcohol </a:t>
            </a:r>
            <a:r>
              <a:rPr lang="en-IN" u="sng" dirty="0">
                <a:solidFill>
                  <a:srgbClr val="002060"/>
                </a:solidFill>
                <a:latin typeface="Berlin Sans FB Demi" panose="020E0802020502020306" pitchFamily="34" charset="0"/>
              </a:rPr>
              <a:t>and tobacco</a:t>
            </a:r>
          </a:p>
          <a:p>
            <a:endParaRPr lang="en-IN" dirty="0"/>
          </a:p>
        </p:txBody>
      </p:sp>
    </p:spTree>
    <p:extLst>
      <p:ext uri="{BB962C8B-B14F-4D97-AF65-F5344CB8AC3E}">
        <p14:creationId xmlns:p14="http://schemas.microsoft.com/office/powerpoint/2010/main" val="504555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dirty="0" smtClean="0">
                <a:latin typeface="Berlin Sans FB Demi" panose="020E0802020502020306" pitchFamily="34" charset="0"/>
              </a:rPr>
              <a:t>Three </a:t>
            </a:r>
            <a:r>
              <a:rPr lang="en-IN" dirty="0">
                <a:latin typeface="Berlin Sans FB Demi" panose="020E0802020502020306" pitchFamily="34" charset="0"/>
              </a:rPr>
              <a:t>main </a:t>
            </a:r>
            <a:r>
              <a:rPr lang="en-IN" dirty="0" smtClean="0">
                <a:latin typeface="Berlin Sans FB Demi" panose="020E0802020502020306" pitchFamily="34" charset="0"/>
              </a:rPr>
              <a:t>categories-1 </a:t>
            </a:r>
            <a:endParaRPr lang="en-IN" dirty="0">
              <a:latin typeface="Berlin Sans FB Demi" panose="020E0802020502020306" pitchFamily="34" charset="0"/>
            </a:endParaRPr>
          </a:p>
        </p:txBody>
      </p:sp>
      <p:sp>
        <p:nvSpPr>
          <p:cNvPr id="3" name="Content Placeholder 2"/>
          <p:cNvSpPr>
            <a:spLocks noGrp="1"/>
          </p:cNvSpPr>
          <p:nvPr>
            <p:ph idx="1"/>
          </p:nvPr>
        </p:nvSpPr>
        <p:spPr>
          <a:xfrm>
            <a:off x="107504" y="980728"/>
            <a:ext cx="8856984" cy="5616624"/>
          </a:xfrm>
        </p:spPr>
        <p:txBody>
          <a:bodyPr>
            <a:normAutofit/>
          </a:bodyPr>
          <a:lstStyle/>
          <a:p>
            <a:r>
              <a:rPr lang="en-IN" sz="3600" dirty="0">
                <a:solidFill>
                  <a:srgbClr val="002060"/>
                </a:solidFill>
                <a:latin typeface="Berlin Sans FB Demi" panose="020E0802020502020306" pitchFamily="34" charset="0"/>
              </a:rPr>
              <a:t>Sinusitis associated with simple inflammatory </a:t>
            </a:r>
            <a:r>
              <a:rPr lang="en-IN" sz="3600" dirty="0" smtClean="0">
                <a:solidFill>
                  <a:srgbClr val="002060"/>
                </a:solidFill>
                <a:latin typeface="Berlin Sans FB Demi" panose="020E0802020502020306" pitchFamily="34" charset="0"/>
              </a:rPr>
              <a:t>hyperplasia:</a:t>
            </a:r>
          </a:p>
          <a:p>
            <a:pPr lvl="1"/>
            <a:r>
              <a:rPr lang="en-IN" sz="3200" dirty="0" smtClean="0">
                <a:solidFill>
                  <a:srgbClr val="002060"/>
                </a:solidFill>
                <a:latin typeface="Berlin Sans FB Demi" panose="020E0802020502020306" pitchFamily="34" charset="0"/>
              </a:rPr>
              <a:t>It </a:t>
            </a:r>
            <a:r>
              <a:rPr lang="en-IN" sz="3200" dirty="0">
                <a:solidFill>
                  <a:srgbClr val="002060"/>
                </a:solidFill>
                <a:latin typeface="Berlin Sans FB Demi" panose="020E0802020502020306" pitchFamily="34" charset="0"/>
              </a:rPr>
              <a:t>begins in early childhood. Recurrent bouts of infection, shorter periods of remission result in thickened mucous membranes. There is sub-epithelial fibrosis, reduction in glandular tissue. </a:t>
            </a:r>
            <a:endParaRPr lang="en-IN" sz="3200" dirty="0" smtClean="0">
              <a:solidFill>
                <a:srgbClr val="002060"/>
              </a:solidFill>
              <a:latin typeface="Berlin Sans FB Demi" panose="020E0802020502020306" pitchFamily="34" charset="0"/>
            </a:endParaRPr>
          </a:p>
          <a:p>
            <a:pPr lvl="1"/>
            <a:r>
              <a:rPr lang="en-IN" sz="3200" dirty="0" smtClean="0">
                <a:solidFill>
                  <a:srgbClr val="002060"/>
                </a:solidFill>
                <a:latin typeface="Berlin Sans FB Demi" panose="020E0802020502020306" pitchFamily="34" charset="0"/>
              </a:rPr>
              <a:t>At </a:t>
            </a:r>
            <a:r>
              <a:rPr lang="en-IN" sz="3200" dirty="0">
                <a:solidFill>
                  <a:srgbClr val="002060"/>
                </a:solidFill>
                <a:latin typeface="Berlin Sans FB Demi" panose="020E0802020502020306" pitchFamily="34" charset="0"/>
              </a:rPr>
              <a:t>a later stage the </a:t>
            </a:r>
            <a:r>
              <a:rPr lang="en-IN" sz="3200" dirty="0" err="1">
                <a:solidFill>
                  <a:srgbClr val="002060"/>
                </a:solidFill>
                <a:latin typeface="Berlin Sans FB Demi" panose="020E0802020502020306" pitchFamily="34" charset="0"/>
              </a:rPr>
              <a:t>periosteum</a:t>
            </a:r>
            <a:r>
              <a:rPr lang="en-IN" sz="3200" dirty="0">
                <a:solidFill>
                  <a:srgbClr val="002060"/>
                </a:solidFill>
                <a:latin typeface="Berlin Sans FB Demi" panose="020E0802020502020306" pitchFamily="34" charset="0"/>
              </a:rPr>
              <a:t> becomes affected and </a:t>
            </a:r>
            <a:r>
              <a:rPr lang="en-IN" sz="3200" dirty="0" err="1">
                <a:solidFill>
                  <a:srgbClr val="002060"/>
                </a:solidFill>
                <a:latin typeface="Berlin Sans FB Demi" panose="020E0802020502020306" pitchFamily="34" charset="0"/>
              </a:rPr>
              <a:t>hyperemia</a:t>
            </a:r>
            <a:r>
              <a:rPr lang="en-IN" sz="3200" dirty="0">
                <a:solidFill>
                  <a:srgbClr val="002060"/>
                </a:solidFill>
                <a:latin typeface="Berlin Sans FB Demi" panose="020E0802020502020306" pitchFamily="34" charset="0"/>
              </a:rPr>
              <a:t> extends to bone, leading at first to osteoporosis and sclerosis</a:t>
            </a:r>
            <a:r>
              <a:rPr lang="en-IN" sz="3200" dirty="0"/>
              <a:t>.</a:t>
            </a:r>
          </a:p>
        </p:txBody>
      </p:sp>
    </p:spTree>
    <p:extLst>
      <p:ext uri="{BB962C8B-B14F-4D97-AF65-F5344CB8AC3E}">
        <p14:creationId xmlns:p14="http://schemas.microsoft.com/office/powerpoint/2010/main" val="24930372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N" dirty="0">
                <a:latin typeface="Berlin Sans FB Demi" panose="020E0802020502020306" pitchFamily="34" charset="0"/>
              </a:rPr>
              <a:t>Three main </a:t>
            </a:r>
            <a:r>
              <a:rPr lang="en-IN" dirty="0" smtClean="0">
                <a:latin typeface="Berlin Sans FB Demi" panose="020E0802020502020306" pitchFamily="34" charset="0"/>
              </a:rPr>
              <a:t>categories-2 </a:t>
            </a:r>
            <a:endParaRPr lang="en-IN" dirty="0">
              <a:latin typeface="Berlin Sans FB Demi" panose="020E0802020502020306" pitchFamily="34" charset="0"/>
            </a:endParaRPr>
          </a:p>
        </p:txBody>
      </p:sp>
      <p:sp>
        <p:nvSpPr>
          <p:cNvPr id="3" name="Content Placeholder 2"/>
          <p:cNvSpPr>
            <a:spLocks noGrp="1"/>
          </p:cNvSpPr>
          <p:nvPr>
            <p:ph idx="1"/>
          </p:nvPr>
        </p:nvSpPr>
        <p:spPr>
          <a:xfrm>
            <a:off x="179512" y="836712"/>
            <a:ext cx="8712968" cy="5832648"/>
          </a:xfrm>
        </p:spPr>
        <p:txBody>
          <a:bodyPr>
            <a:normAutofit lnSpcReduction="10000"/>
          </a:bodyPr>
          <a:lstStyle/>
          <a:p>
            <a:pPr algn="just"/>
            <a:r>
              <a:rPr lang="en-IN" sz="3600" dirty="0">
                <a:solidFill>
                  <a:srgbClr val="002060"/>
                </a:solidFill>
                <a:latin typeface="Berlin Sans FB Demi" panose="020E0802020502020306" pitchFamily="34" charset="0"/>
              </a:rPr>
              <a:t>Sinusitis as a part of generalized respiratory allergy: </a:t>
            </a:r>
            <a:endParaRPr lang="en-IN" sz="3600" dirty="0" smtClean="0">
              <a:solidFill>
                <a:srgbClr val="002060"/>
              </a:solidFill>
              <a:latin typeface="Berlin Sans FB Demi" panose="020E0802020502020306" pitchFamily="34" charset="0"/>
            </a:endParaRPr>
          </a:p>
          <a:p>
            <a:pPr algn="just"/>
            <a:r>
              <a:rPr lang="en-IN" sz="3200" dirty="0" smtClean="0">
                <a:solidFill>
                  <a:srgbClr val="002060"/>
                </a:solidFill>
                <a:latin typeface="Berlin Sans FB Demi" panose="020E0802020502020306" pitchFamily="34" charset="0"/>
              </a:rPr>
              <a:t>Two </a:t>
            </a:r>
            <a:r>
              <a:rPr lang="en-IN" sz="3200" dirty="0">
                <a:solidFill>
                  <a:srgbClr val="002060"/>
                </a:solidFill>
                <a:latin typeface="Berlin Sans FB Demi" panose="020E0802020502020306" pitchFamily="34" charset="0"/>
              </a:rPr>
              <a:t>types of allergy; generalized allergic diathesis presenting in early childhood. </a:t>
            </a:r>
            <a:endParaRPr lang="en-IN" sz="3200" dirty="0" smtClean="0">
              <a:solidFill>
                <a:srgbClr val="002060"/>
              </a:solidFill>
              <a:latin typeface="Berlin Sans FB Demi" panose="020E0802020502020306" pitchFamily="34" charset="0"/>
            </a:endParaRPr>
          </a:p>
          <a:p>
            <a:pPr lvl="1" algn="just"/>
            <a:r>
              <a:rPr lang="en-IN" sz="3200" dirty="0" smtClean="0">
                <a:solidFill>
                  <a:srgbClr val="002060"/>
                </a:solidFill>
                <a:latin typeface="Berlin Sans FB Demi" panose="020E0802020502020306" pitchFamily="34" charset="0"/>
              </a:rPr>
              <a:t>In </a:t>
            </a:r>
            <a:r>
              <a:rPr lang="en-IN" sz="3200" dirty="0">
                <a:solidFill>
                  <a:srgbClr val="002060"/>
                </a:solidFill>
                <a:latin typeface="Berlin Sans FB Demi" panose="020E0802020502020306" pitchFamily="34" charset="0"/>
              </a:rPr>
              <a:t>second type there is no sign or symptom of allergy till eight or nine years of age after which water logging of mucosa leads to increasing nasal stuffiness and discharge. </a:t>
            </a:r>
            <a:endParaRPr lang="en-IN" sz="3200" dirty="0" smtClean="0">
              <a:solidFill>
                <a:srgbClr val="002060"/>
              </a:solidFill>
              <a:latin typeface="Berlin Sans FB Demi" panose="020E0802020502020306" pitchFamily="34" charset="0"/>
            </a:endParaRPr>
          </a:p>
          <a:p>
            <a:pPr lvl="1" algn="just"/>
            <a:r>
              <a:rPr lang="en-IN" sz="3200" dirty="0" smtClean="0">
                <a:solidFill>
                  <a:srgbClr val="002060"/>
                </a:solidFill>
                <a:latin typeface="Berlin Sans FB Demi" panose="020E0802020502020306" pitchFamily="34" charset="0"/>
              </a:rPr>
              <a:t>Localized </a:t>
            </a:r>
            <a:r>
              <a:rPr lang="en-IN" sz="3200" dirty="0" err="1">
                <a:solidFill>
                  <a:srgbClr val="002060"/>
                </a:solidFill>
                <a:latin typeface="Berlin Sans FB Demi" panose="020E0802020502020306" pitchFamily="34" charset="0"/>
              </a:rPr>
              <a:t>edematous</a:t>
            </a:r>
            <a:r>
              <a:rPr lang="en-IN" sz="3200" dirty="0">
                <a:solidFill>
                  <a:srgbClr val="002060"/>
                </a:solidFill>
                <a:latin typeface="Berlin Sans FB Demi" panose="020E0802020502020306" pitchFamily="34" charset="0"/>
              </a:rPr>
              <a:t> areas, perhaps under the pull of gravity, may develop in to </a:t>
            </a:r>
            <a:r>
              <a:rPr lang="en-IN" sz="3200" dirty="0" err="1">
                <a:solidFill>
                  <a:srgbClr val="002060"/>
                </a:solidFill>
                <a:latin typeface="Berlin Sans FB Demi" panose="020E0802020502020306" pitchFamily="34" charset="0"/>
              </a:rPr>
              <a:t>polypi</a:t>
            </a:r>
            <a:r>
              <a:rPr lang="en-IN" sz="3200" dirty="0">
                <a:solidFill>
                  <a:srgbClr val="002060"/>
                </a:solidFill>
                <a:latin typeface="Berlin Sans FB Demi" panose="020E0802020502020306" pitchFamily="34" charset="0"/>
              </a:rPr>
              <a:t> especially in </a:t>
            </a:r>
            <a:r>
              <a:rPr lang="en-IN" sz="3200" dirty="0" err="1">
                <a:solidFill>
                  <a:srgbClr val="002060"/>
                </a:solidFill>
                <a:latin typeface="Berlin Sans FB Demi" panose="020E0802020502020306" pitchFamily="34" charset="0"/>
              </a:rPr>
              <a:t>ethmoid</a:t>
            </a:r>
            <a:r>
              <a:rPr lang="en-IN" sz="3200" dirty="0">
                <a:solidFill>
                  <a:srgbClr val="002060"/>
                </a:solidFill>
                <a:latin typeface="Berlin Sans FB Demi" panose="020E0802020502020306" pitchFamily="34" charset="0"/>
              </a:rPr>
              <a:t> region.</a:t>
            </a:r>
          </a:p>
        </p:txBody>
      </p:sp>
    </p:spTree>
    <p:extLst>
      <p:ext uri="{BB962C8B-B14F-4D97-AF65-F5344CB8AC3E}">
        <p14:creationId xmlns:p14="http://schemas.microsoft.com/office/powerpoint/2010/main" val="8719083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dirty="0">
                <a:solidFill>
                  <a:srgbClr val="002060"/>
                </a:solidFill>
                <a:latin typeface="Berlin Sans FB Demi" panose="020E0802020502020306" pitchFamily="34" charset="0"/>
              </a:rPr>
              <a:t>Three main </a:t>
            </a:r>
            <a:r>
              <a:rPr lang="en-IN" dirty="0" smtClean="0">
                <a:solidFill>
                  <a:srgbClr val="002060"/>
                </a:solidFill>
                <a:latin typeface="Berlin Sans FB Demi" panose="020E0802020502020306" pitchFamily="34" charset="0"/>
              </a:rPr>
              <a:t>categories-3 </a:t>
            </a:r>
            <a:endParaRPr lang="en-IN" dirty="0">
              <a:solidFill>
                <a:srgbClr val="002060"/>
              </a:solidFill>
              <a:latin typeface="Berlin Sans FB Demi" panose="020E0802020502020306" pitchFamily="34" charset="0"/>
            </a:endParaRPr>
          </a:p>
        </p:txBody>
      </p:sp>
      <p:sp>
        <p:nvSpPr>
          <p:cNvPr id="3" name="Content Placeholder 2"/>
          <p:cNvSpPr>
            <a:spLocks noGrp="1"/>
          </p:cNvSpPr>
          <p:nvPr>
            <p:ph idx="1"/>
          </p:nvPr>
        </p:nvSpPr>
        <p:spPr>
          <a:xfrm>
            <a:off x="107504" y="908720"/>
            <a:ext cx="8928992" cy="5832648"/>
          </a:xfrm>
        </p:spPr>
        <p:txBody>
          <a:bodyPr/>
          <a:lstStyle/>
          <a:p>
            <a:pPr algn="just"/>
            <a:r>
              <a:rPr lang="en-IN" sz="4000" dirty="0">
                <a:solidFill>
                  <a:srgbClr val="002060"/>
                </a:solidFill>
                <a:latin typeface="Berlin Sans FB Demi" panose="020E0802020502020306" pitchFamily="34" charset="0"/>
              </a:rPr>
              <a:t>Either of the two preceding types with superimposed infection</a:t>
            </a:r>
            <a:r>
              <a:rPr lang="en-IN" sz="4000" dirty="0" smtClean="0">
                <a:solidFill>
                  <a:srgbClr val="002060"/>
                </a:solidFill>
                <a:latin typeface="Berlin Sans FB Demi" panose="020E0802020502020306" pitchFamily="34" charset="0"/>
              </a:rPr>
              <a:t>.</a:t>
            </a:r>
          </a:p>
          <a:p>
            <a:pPr algn="just"/>
            <a:r>
              <a:rPr lang="en-IN" sz="4000" dirty="0" smtClean="0">
                <a:solidFill>
                  <a:srgbClr val="002060"/>
                </a:solidFill>
                <a:latin typeface="Berlin Sans FB Demi" panose="020E0802020502020306" pitchFamily="34" charset="0"/>
              </a:rPr>
              <a:t> Allergic </a:t>
            </a:r>
            <a:r>
              <a:rPr lang="en-IN" sz="4000" dirty="0">
                <a:solidFill>
                  <a:srgbClr val="002060"/>
                </a:solidFill>
                <a:latin typeface="Berlin Sans FB Demi" panose="020E0802020502020306" pitchFamily="34" charset="0"/>
              </a:rPr>
              <a:t>subjects are more prone to secondary bacterial invasion than the normal subjects. </a:t>
            </a:r>
            <a:endParaRPr lang="en-IN" sz="4000" dirty="0" smtClean="0">
              <a:solidFill>
                <a:srgbClr val="002060"/>
              </a:solidFill>
              <a:latin typeface="Berlin Sans FB Demi" panose="020E0802020502020306" pitchFamily="34" charset="0"/>
            </a:endParaRPr>
          </a:p>
          <a:p>
            <a:pPr algn="just"/>
            <a:r>
              <a:rPr lang="en-IN" sz="4000" dirty="0" smtClean="0">
                <a:solidFill>
                  <a:srgbClr val="002060"/>
                </a:solidFill>
                <a:latin typeface="Berlin Sans FB Demi" panose="020E0802020502020306" pitchFamily="34" charset="0"/>
              </a:rPr>
              <a:t>Some </a:t>
            </a:r>
            <a:r>
              <a:rPr lang="en-IN" sz="4000" dirty="0">
                <a:solidFill>
                  <a:srgbClr val="002060"/>
                </a:solidFill>
                <a:latin typeface="Berlin Sans FB Demi" panose="020E0802020502020306" pitchFamily="34" charset="0"/>
              </a:rPr>
              <a:t>of the inflammatory products may then act as allergens, reducing further allergic changes</a:t>
            </a:r>
            <a:r>
              <a:rPr lang="en-IN" dirty="0"/>
              <a:t>.</a:t>
            </a:r>
          </a:p>
        </p:txBody>
      </p:sp>
    </p:spTree>
    <p:extLst>
      <p:ext uri="{BB962C8B-B14F-4D97-AF65-F5344CB8AC3E}">
        <p14:creationId xmlns:p14="http://schemas.microsoft.com/office/powerpoint/2010/main" val="18794554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smtClean="0">
                <a:solidFill>
                  <a:srgbClr val="002060"/>
                </a:solidFill>
                <a:latin typeface="Berlin Sans FB Demi" panose="020E0802020502020306" pitchFamily="34" charset="0"/>
              </a:rPr>
              <a:t>Clinical Features</a:t>
            </a:r>
            <a:endParaRPr lang="en-IN" dirty="0">
              <a:solidFill>
                <a:srgbClr val="002060"/>
              </a:solidFill>
              <a:latin typeface="Berlin Sans FB Demi" panose="020E0802020502020306" pitchFamily="34" charset="0"/>
            </a:endParaRPr>
          </a:p>
        </p:txBody>
      </p:sp>
      <p:sp>
        <p:nvSpPr>
          <p:cNvPr id="3" name="Content Placeholder 2"/>
          <p:cNvSpPr>
            <a:spLocks noGrp="1"/>
          </p:cNvSpPr>
          <p:nvPr>
            <p:ph idx="1"/>
          </p:nvPr>
        </p:nvSpPr>
        <p:spPr>
          <a:xfrm>
            <a:off x="251520" y="980728"/>
            <a:ext cx="8712968" cy="5616624"/>
          </a:xfrm>
        </p:spPr>
        <p:txBody>
          <a:bodyPr/>
          <a:lstStyle/>
          <a:p>
            <a:pPr algn="just"/>
            <a:r>
              <a:rPr lang="en-IN" dirty="0">
                <a:solidFill>
                  <a:srgbClr val="002060"/>
                </a:solidFill>
                <a:latin typeface="Berlin Sans FB Demi" panose="020E0802020502020306" pitchFamily="34" charset="0"/>
              </a:rPr>
              <a:t>There is usually a copious postnasal discharge which may be greenish-yellow. </a:t>
            </a:r>
            <a:endParaRPr lang="en-IN" dirty="0" smtClean="0">
              <a:solidFill>
                <a:srgbClr val="002060"/>
              </a:solidFill>
              <a:latin typeface="Berlin Sans FB Demi" panose="020E0802020502020306" pitchFamily="34" charset="0"/>
            </a:endParaRPr>
          </a:p>
          <a:p>
            <a:pPr algn="just"/>
            <a:r>
              <a:rPr lang="en-IN" dirty="0" smtClean="0">
                <a:solidFill>
                  <a:srgbClr val="002060"/>
                </a:solidFill>
                <a:latin typeface="Berlin Sans FB Demi" panose="020E0802020502020306" pitchFamily="34" charset="0"/>
              </a:rPr>
              <a:t>Nasal </a:t>
            </a:r>
            <a:r>
              <a:rPr lang="en-IN" dirty="0">
                <a:solidFill>
                  <a:srgbClr val="002060"/>
                </a:solidFill>
                <a:latin typeface="Berlin Sans FB Demi" panose="020E0802020502020306" pitchFamily="34" charset="0"/>
              </a:rPr>
              <a:t>obstruction is usually the result of swelling of the inferior turbinate mucosa consequent on presence of sepsis. </a:t>
            </a:r>
            <a:endParaRPr lang="en-IN" dirty="0" smtClean="0">
              <a:solidFill>
                <a:srgbClr val="002060"/>
              </a:solidFill>
              <a:latin typeface="Berlin Sans FB Demi" panose="020E0802020502020306" pitchFamily="34" charset="0"/>
            </a:endParaRPr>
          </a:p>
          <a:p>
            <a:pPr algn="just"/>
            <a:r>
              <a:rPr lang="en-IN" dirty="0" smtClean="0">
                <a:solidFill>
                  <a:srgbClr val="002060"/>
                </a:solidFill>
                <a:latin typeface="Berlin Sans FB Demi" panose="020E0802020502020306" pitchFamily="34" charset="0"/>
              </a:rPr>
              <a:t>Deep </a:t>
            </a:r>
            <a:r>
              <a:rPr lang="en-IN" dirty="0">
                <a:solidFill>
                  <a:srgbClr val="002060"/>
                </a:solidFill>
                <a:latin typeface="Berlin Sans FB Demi" panose="020E0802020502020306" pitchFamily="34" charset="0"/>
              </a:rPr>
              <a:t>chronic headache over the forehead, anosmia or </a:t>
            </a:r>
            <a:r>
              <a:rPr lang="en-IN" dirty="0" err="1">
                <a:solidFill>
                  <a:srgbClr val="002060"/>
                </a:solidFill>
                <a:latin typeface="Berlin Sans FB Demi" panose="020E0802020502020306" pitchFamily="34" charset="0"/>
              </a:rPr>
              <a:t>cacosmia</a:t>
            </a:r>
            <a:r>
              <a:rPr lang="en-IN" dirty="0">
                <a:solidFill>
                  <a:srgbClr val="002060"/>
                </a:solidFill>
                <a:latin typeface="Berlin Sans FB Demi" panose="020E0802020502020306" pitchFamily="34" charset="0"/>
              </a:rPr>
              <a:t>. </a:t>
            </a:r>
            <a:endParaRPr lang="en-IN" dirty="0" smtClean="0">
              <a:solidFill>
                <a:srgbClr val="002060"/>
              </a:solidFill>
              <a:latin typeface="Berlin Sans FB Demi" panose="020E0802020502020306" pitchFamily="34" charset="0"/>
            </a:endParaRPr>
          </a:p>
          <a:p>
            <a:pPr algn="just"/>
            <a:r>
              <a:rPr lang="en-IN" dirty="0" smtClean="0">
                <a:solidFill>
                  <a:srgbClr val="002060"/>
                </a:solidFill>
                <a:latin typeface="Berlin Sans FB Demi" panose="020E0802020502020306" pitchFamily="34" charset="0"/>
              </a:rPr>
              <a:t>Secondary </a:t>
            </a:r>
            <a:r>
              <a:rPr lang="en-IN" dirty="0">
                <a:solidFill>
                  <a:srgbClr val="002060"/>
                </a:solidFill>
                <a:latin typeface="Berlin Sans FB Demi" panose="020E0802020502020306" pitchFamily="34" charset="0"/>
              </a:rPr>
              <a:t>symptoms may produce of oedema </a:t>
            </a:r>
            <a:r>
              <a:rPr lang="en-IN" dirty="0" err="1">
                <a:solidFill>
                  <a:srgbClr val="002060"/>
                </a:solidFill>
                <a:latin typeface="Berlin Sans FB Demi" panose="020E0802020502020306" pitchFamily="34" charset="0"/>
              </a:rPr>
              <a:t>oeutachean</a:t>
            </a:r>
            <a:r>
              <a:rPr lang="en-IN" dirty="0">
                <a:solidFill>
                  <a:srgbClr val="002060"/>
                </a:solidFill>
                <a:latin typeface="Berlin Sans FB Demi" panose="020E0802020502020306" pitchFamily="34" charset="0"/>
              </a:rPr>
              <a:t> tube orifice, OM, granular </a:t>
            </a:r>
            <a:r>
              <a:rPr lang="en-IN" dirty="0" err="1">
                <a:solidFill>
                  <a:srgbClr val="002060"/>
                </a:solidFill>
                <a:latin typeface="Berlin Sans FB Demi" panose="020E0802020502020306" pitchFamily="34" charset="0"/>
              </a:rPr>
              <a:t>phryngitis</a:t>
            </a:r>
            <a:r>
              <a:rPr lang="en-IN" dirty="0">
                <a:solidFill>
                  <a:srgbClr val="002060"/>
                </a:solidFill>
                <a:latin typeface="Berlin Sans FB Demi" panose="020E0802020502020306" pitchFamily="34" charset="0"/>
              </a:rPr>
              <a:t> and chronic laryngitis.</a:t>
            </a:r>
          </a:p>
          <a:p>
            <a:pPr algn="just"/>
            <a:endParaRPr lang="en-IN" dirty="0">
              <a:solidFill>
                <a:srgbClr val="002060"/>
              </a:solidFill>
            </a:endParaRPr>
          </a:p>
          <a:p>
            <a:endParaRPr lang="en-IN" dirty="0">
              <a:solidFill>
                <a:srgbClr val="002060"/>
              </a:solidFill>
            </a:endParaRPr>
          </a:p>
        </p:txBody>
      </p:sp>
    </p:spTree>
    <p:extLst>
      <p:ext uri="{BB962C8B-B14F-4D97-AF65-F5344CB8AC3E}">
        <p14:creationId xmlns:p14="http://schemas.microsoft.com/office/powerpoint/2010/main" val="19860440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336704"/>
          </a:xfrm>
        </p:spPr>
        <p:txBody>
          <a:bodyPr>
            <a:noAutofit/>
          </a:bodyPr>
          <a:lstStyle/>
          <a:p>
            <a:pPr algn="just"/>
            <a:r>
              <a:rPr lang="en-IN" sz="5400" dirty="0" smtClean="0">
                <a:solidFill>
                  <a:srgbClr val="002060"/>
                </a:solidFill>
                <a:latin typeface="Berlin Sans FB Demi" panose="020E0802020502020306" pitchFamily="34" charset="0"/>
              </a:rPr>
              <a:t>Chronic </a:t>
            </a:r>
            <a:r>
              <a:rPr lang="en-IN" sz="5400" dirty="0">
                <a:solidFill>
                  <a:srgbClr val="002060"/>
                </a:solidFill>
                <a:latin typeface="Berlin Sans FB Demi" panose="020E0802020502020306" pitchFamily="34" charset="0"/>
              </a:rPr>
              <a:t>sinusitis usually seen with </a:t>
            </a:r>
            <a:r>
              <a:rPr lang="en-IN" sz="5400" dirty="0" smtClean="0">
                <a:solidFill>
                  <a:srgbClr val="002060"/>
                </a:solidFill>
                <a:latin typeface="Berlin Sans FB Demi" panose="020E0802020502020306" pitchFamily="34" charset="0"/>
              </a:rPr>
              <a:t>a </a:t>
            </a:r>
            <a:r>
              <a:rPr lang="en-IN" sz="5400" dirty="0" err="1" smtClean="0">
                <a:solidFill>
                  <a:srgbClr val="002060"/>
                </a:solidFill>
                <a:latin typeface="Berlin Sans FB Demi" panose="020E0802020502020306" pitchFamily="34" charset="0"/>
              </a:rPr>
              <a:t>mucopurlent</a:t>
            </a:r>
            <a:r>
              <a:rPr lang="en-IN" sz="5400" dirty="0" smtClean="0">
                <a:solidFill>
                  <a:srgbClr val="002060"/>
                </a:solidFill>
                <a:latin typeface="Berlin Sans FB Demi" panose="020E0802020502020306" pitchFamily="34" charset="0"/>
              </a:rPr>
              <a:t> </a:t>
            </a:r>
            <a:r>
              <a:rPr lang="en-IN" sz="5400" dirty="0">
                <a:solidFill>
                  <a:srgbClr val="002060"/>
                </a:solidFill>
                <a:latin typeface="Berlin Sans FB Demi" panose="020E0802020502020306" pitchFamily="34" charset="0"/>
              </a:rPr>
              <a:t>discharge, but fever is </a:t>
            </a:r>
            <a:r>
              <a:rPr lang="en-IN" sz="5400" dirty="0" smtClean="0">
                <a:solidFill>
                  <a:srgbClr val="002060"/>
                </a:solidFill>
                <a:latin typeface="Berlin Sans FB Demi" panose="020E0802020502020306" pitchFamily="34" charset="0"/>
              </a:rPr>
              <a:t>usually not </a:t>
            </a:r>
            <a:r>
              <a:rPr lang="en-IN" sz="5400" dirty="0">
                <a:solidFill>
                  <a:srgbClr val="002060"/>
                </a:solidFill>
                <a:latin typeface="Berlin Sans FB Demi" panose="020E0802020502020306" pitchFamily="34" charset="0"/>
              </a:rPr>
              <a:t>present</a:t>
            </a:r>
          </a:p>
          <a:p>
            <a:pPr algn="just"/>
            <a:r>
              <a:rPr lang="en-IN" sz="5400" dirty="0" smtClean="0">
                <a:solidFill>
                  <a:srgbClr val="002060"/>
                </a:solidFill>
                <a:latin typeface="Berlin Sans FB Demi" panose="020E0802020502020306" pitchFamily="34" charset="0"/>
              </a:rPr>
              <a:t>Acute </a:t>
            </a:r>
            <a:r>
              <a:rPr lang="en-IN" sz="5400" dirty="0">
                <a:solidFill>
                  <a:srgbClr val="002060"/>
                </a:solidFill>
                <a:latin typeface="Berlin Sans FB Demi" panose="020E0802020502020306" pitchFamily="34" charset="0"/>
              </a:rPr>
              <a:t>sinusitis is often imposed on </a:t>
            </a:r>
            <a:r>
              <a:rPr lang="en-IN" sz="5400" dirty="0" smtClean="0">
                <a:solidFill>
                  <a:srgbClr val="002060"/>
                </a:solidFill>
                <a:latin typeface="Berlin Sans FB Demi" panose="020E0802020502020306" pitchFamily="34" charset="0"/>
              </a:rPr>
              <a:t>chronic disease</a:t>
            </a:r>
            <a:endParaRPr lang="en-IN" sz="54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4830780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856984" cy="6336704"/>
          </a:xfrm>
        </p:spPr>
        <p:txBody>
          <a:bodyPr>
            <a:normAutofit fontScale="92500"/>
          </a:bodyPr>
          <a:lstStyle/>
          <a:p>
            <a:pPr algn="just"/>
            <a:r>
              <a:rPr lang="en-IN" sz="4400" dirty="0">
                <a:solidFill>
                  <a:srgbClr val="002060"/>
                </a:solidFill>
                <a:latin typeface="Berlin Sans FB Demi" panose="020E0802020502020306" pitchFamily="34" charset="0"/>
              </a:rPr>
              <a:t>Diagnosis is primarily clinical, </a:t>
            </a:r>
            <a:r>
              <a:rPr lang="en-IN" sz="4400" dirty="0" smtClean="0">
                <a:solidFill>
                  <a:srgbClr val="002060"/>
                </a:solidFill>
                <a:latin typeface="Berlin Sans FB Demi" panose="020E0802020502020306" pitchFamily="34" charset="0"/>
              </a:rPr>
              <a:t>but radiographs </a:t>
            </a:r>
            <a:r>
              <a:rPr lang="en-IN" sz="4400" dirty="0">
                <a:solidFill>
                  <a:srgbClr val="002060"/>
                </a:solidFill>
                <a:latin typeface="Berlin Sans FB Demi" panose="020E0802020502020306" pitchFamily="34" charset="0"/>
              </a:rPr>
              <a:t>can be used</a:t>
            </a:r>
          </a:p>
          <a:p>
            <a:pPr algn="just"/>
            <a:r>
              <a:rPr lang="en-IN" sz="4400" dirty="0" err="1" smtClean="0">
                <a:solidFill>
                  <a:srgbClr val="002060"/>
                </a:solidFill>
                <a:latin typeface="Berlin Sans FB Demi" panose="020E0802020502020306" pitchFamily="34" charset="0"/>
              </a:rPr>
              <a:t>Transillumination</a:t>
            </a:r>
            <a:r>
              <a:rPr lang="en-IN" sz="4400" dirty="0" smtClean="0">
                <a:solidFill>
                  <a:srgbClr val="002060"/>
                </a:solidFill>
                <a:latin typeface="Berlin Sans FB Demi" panose="020E0802020502020306" pitchFamily="34" charset="0"/>
              </a:rPr>
              <a:t>  </a:t>
            </a:r>
            <a:r>
              <a:rPr lang="en-IN" sz="4400" dirty="0">
                <a:solidFill>
                  <a:srgbClr val="002060"/>
                </a:solidFill>
                <a:latin typeface="Berlin Sans FB Demi" panose="020E0802020502020306" pitchFamily="34" charset="0"/>
              </a:rPr>
              <a:t>of the sinuses </a:t>
            </a:r>
            <a:r>
              <a:rPr lang="en-IN" sz="4400" dirty="0" smtClean="0">
                <a:solidFill>
                  <a:srgbClr val="002060"/>
                </a:solidFill>
                <a:latin typeface="Berlin Sans FB Demi" panose="020E0802020502020306" pitchFamily="34" charset="0"/>
              </a:rPr>
              <a:t>can sometimes </a:t>
            </a:r>
            <a:r>
              <a:rPr lang="en-IN" sz="4400" dirty="0">
                <a:solidFill>
                  <a:srgbClr val="002060"/>
                </a:solidFill>
                <a:latin typeface="Berlin Sans FB Demi" panose="020E0802020502020306" pitchFamily="34" charset="0"/>
              </a:rPr>
              <a:t>be used, but due to differences </a:t>
            </a:r>
            <a:r>
              <a:rPr lang="en-IN" sz="4400" dirty="0" smtClean="0">
                <a:solidFill>
                  <a:srgbClr val="002060"/>
                </a:solidFill>
                <a:latin typeface="Berlin Sans FB Demi" panose="020E0802020502020306" pitchFamily="34" charset="0"/>
              </a:rPr>
              <a:t>in sinus </a:t>
            </a:r>
            <a:r>
              <a:rPr lang="en-IN" sz="4400" dirty="0">
                <a:solidFill>
                  <a:srgbClr val="002060"/>
                </a:solidFill>
                <a:latin typeface="Berlin Sans FB Demi" panose="020E0802020502020306" pitchFamily="34" charset="0"/>
              </a:rPr>
              <a:t>size and </a:t>
            </a:r>
            <a:r>
              <a:rPr lang="en-IN" sz="4400" dirty="0" smtClean="0">
                <a:solidFill>
                  <a:srgbClr val="002060"/>
                </a:solidFill>
                <a:latin typeface="Berlin Sans FB Demi" panose="020E0802020502020306" pitchFamily="34" charset="0"/>
              </a:rPr>
              <a:t>patency  </a:t>
            </a:r>
            <a:r>
              <a:rPr lang="en-IN" sz="4400" dirty="0">
                <a:solidFill>
                  <a:srgbClr val="002060"/>
                </a:solidFill>
                <a:latin typeface="Berlin Sans FB Demi" panose="020E0802020502020306" pitchFamily="34" charset="0"/>
              </a:rPr>
              <a:t>, these tests are </a:t>
            </a:r>
            <a:r>
              <a:rPr lang="en-IN" sz="4400" dirty="0" smtClean="0">
                <a:solidFill>
                  <a:srgbClr val="002060"/>
                </a:solidFill>
                <a:latin typeface="Berlin Sans FB Demi" panose="020E0802020502020306" pitchFamily="34" charset="0"/>
              </a:rPr>
              <a:t>not reliable</a:t>
            </a:r>
            <a:endParaRPr lang="en-IN" sz="4400" dirty="0">
              <a:solidFill>
                <a:srgbClr val="002060"/>
              </a:solidFill>
              <a:latin typeface="Berlin Sans FB Demi" panose="020E0802020502020306" pitchFamily="34" charset="0"/>
            </a:endParaRPr>
          </a:p>
          <a:p>
            <a:pPr algn="just"/>
            <a:r>
              <a:rPr lang="en-IN" sz="4400" dirty="0" err="1" smtClean="0">
                <a:solidFill>
                  <a:srgbClr val="002060"/>
                </a:solidFill>
                <a:latin typeface="Berlin Sans FB Demi" panose="020E0802020502020306" pitchFamily="34" charset="0"/>
              </a:rPr>
              <a:t>Antral</a:t>
            </a:r>
            <a:r>
              <a:rPr lang="en-IN" sz="4400" dirty="0" smtClean="0">
                <a:solidFill>
                  <a:srgbClr val="002060"/>
                </a:solidFill>
                <a:latin typeface="Berlin Sans FB Demi" panose="020E0802020502020306" pitchFamily="34" charset="0"/>
              </a:rPr>
              <a:t> lavage  </a:t>
            </a:r>
            <a:r>
              <a:rPr lang="en-IN" sz="4400" dirty="0">
                <a:solidFill>
                  <a:srgbClr val="002060"/>
                </a:solidFill>
                <a:latin typeface="Berlin Sans FB Demi" panose="020E0802020502020306" pitchFamily="34" charset="0"/>
              </a:rPr>
              <a:t>can be performed in </a:t>
            </a:r>
            <a:r>
              <a:rPr lang="en-IN" sz="4400" dirty="0" smtClean="0">
                <a:solidFill>
                  <a:srgbClr val="002060"/>
                </a:solidFill>
                <a:latin typeface="Berlin Sans FB Demi" panose="020E0802020502020306" pitchFamily="34" charset="0"/>
              </a:rPr>
              <a:t>select cases </a:t>
            </a:r>
            <a:r>
              <a:rPr lang="en-IN" sz="4400" dirty="0">
                <a:solidFill>
                  <a:srgbClr val="002060"/>
                </a:solidFill>
                <a:latin typeface="Berlin Sans FB Demi" panose="020E0802020502020306" pitchFamily="34" charset="0"/>
              </a:rPr>
              <a:t>where the diagnosis is in </a:t>
            </a:r>
            <a:r>
              <a:rPr lang="en-IN" sz="4300" dirty="0">
                <a:solidFill>
                  <a:srgbClr val="002060"/>
                </a:solidFill>
                <a:latin typeface="Berlin Sans FB Demi" panose="020E0802020502020306" pitchFamily="34" charset="0"/>
              </a:rPr>
              <a:t>doubt</a:t>
            </a:r>
          </a:p>
        </p:txBody>
      </p:sp>
    </p:spTree>
    <p:extLst>
      <p:ext uri="{BB962C8B-B14F-4D97-AF65-F5344CB8AC3E}">
        <p14:creationId xmlns:p14="http://schemas.microsoft.com/office/powerpoint/2010/main" val="3163462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792088"/>
          </a:xfrm>
        </p:spPr>
        <p:txBody>
          <a:bodyPr>
            <a:noAutofit/>
          </a:bodyPr>
          <a:lstStyle/>
          <a:p>
            <a:r>
              <a:rPr lang="en-US" sz="6600" dirty="0" err="1" smtClean="0">
                <a:solidFill>
                  <a:srgbClr val="002060"/>
                </a:solidFill>
                <a:latin typeface="Berlin Sans FB" panose="020E0602020502020306" pitchFamily="34" charset="0"/>
              </a:rPr>
              <a:t>Ethmoid</a:t>
            </a:r>
            <a:r>
              <a:rPr lang="en-US" sz="6600" dirty="0" smtClean="0">
                <a:solidFill>
                  <a:srgbClr val="002060"/>
                </a:solidFill>
                <a:latin typeface="Berlin Sans FB" panose="020E0602020502020306" pitchFamily="34" charset="0"/>
              </a:rPr>
              <a:t> Sinuses</a:t>
            </a:r>
            <a:endParaRPr lang="en-IN" sz="6600" dirty="0">
              <a:solidFill>
                <a:srgbClr val="002060"/>
              </a:solidFill>
              <a:latin typeface="Berlin Sans FB" panose="020E0602020502020306" pitchFamily="34" charset="0"/>
            </a:endParaRPr>
          </a:p>
        </p:txBody>
      </p:sp>
      <p:sp>
        <p:nvSpPr>
          <p:cNvPr id="3" name="Content Placeholder 2"/>
          <p:cNvSpPr>
            <a:spLocks noGrp="1"/>
          </p:cNvSpPr>
          <p:nvPr>
            <p:ph sz="half" idx="1"/>
          </p:nvPr>
        </p:nvSpPr>
        <p:spPr>
          <a:xfrm>
            <a:off x="179512" y="980728"/>
            <a:ext cx="4392488" cy="5760640"/>
          </a:xfrm>
        </p:spPr>
        <p:txBody>
          <a:bodyPr>
            <a:normAutofit/>
          </a:bodyPr>
          <a:lstStyle/>
          <a:p>
            <a:pPr algn="just"/>
            <a:r>
              <a:rPr lang="en-IN" sz="3400" dirty="0" smtClean="0">
                <a:solidFill>
                  <a:srgbClr val="002060"/>
                </a:solidFill>
                <a:latin typeface="Berlin Sans FB" panose="020E0602020502020306" pitchFamily="34" charset="0"/>
              </a:rPr>
              <a:t>Are present at birth, adult size by age 12</a:t>
            </a:r>
          </a:p>
          <a:p>
            <a:pPr algn="just"/>
            <a:r>
              <a:rPr lang="en-IN" sz="3400" dirty="0" smtClean="0">
                <a:solidFill>
                  <a:srgbClr val="002060"/>
                </a:solidFill>
                <a:latin typeface="Berlin Sans FB" panose="020E0602020502020306" pitchFamily="34" charset="0"/>
              </a:rPr>
              <a:t>Are separated by the ground (basal) lamella into the anterior and posterior </a:t>
            </a:r>
            <a:r>
              <a:rPr lang="en-IN" sz="3400" dirty="0" err="1" smtClean="0">
                <a:solidFill>
                  <a:srgbClr val="002060"/>
                </a:solidFill>
                <a:latin typeface="Berlin Sans FB" panose="020E0602020502020306" pitchFamily="34" charset="0"/>
              </a:rPr>
              <a:t>ethmoids</a:t>
            </a:r>
            <a:r>
              <a:rPr lang="en-IN" sz="3400" dirty="0" smtClean="0">
                <a:solidFill>
                  <a:srgbClr val="002060"/>
                </a:solidFill>
                <a:latin typeface="Berlin Sans FB" panose="020E0602020502020306" pitchFamily="34" charset="0"/>
              </a:rPr>
              <a:t>,  which drain into the middle and superior meatus , respectively</a:t>
            </a:r>
            <a:endParaRPr lang="en-IN" sz="3400" dirty="0">
              <a:solidFill>
                <a:srgbClr val="002060"/>
              </a:solidFill>
              <a:latin typeface="Berlin Sans FB" panose="020E0602020502020306" pitchFamily="34" charset="0"/>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6207" y="1700808"/>
            <a:ext cx="4449600"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4501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smtClean="0">
                <a:latin typeface="Berlin Sans FB Demi" panose="020E0802020502020306" pitchFamily="34" charset="0"/>
              </a:rPr>
              <a:t>Treatment</a:t>
            </a:r>
            <a:endParaRPr lang="en-IN" dirty="0">
              <a:latin typeface="Berlin Sans FB Demi" panose="020E0802020502020306" pitchFamily="34" charset="0"/>
            </a:endParaRPr>
          </a:p>
        </p:txBody>
      </p:sp>
      <p:sp>
        <p:nvSpPr>
          <p:cNvPr id="3" name="Content Placeholder 2"/>
          <p:cNvSpPr>
            <a:spLocks noGrp="1"/>
          </p:cNvSpPr>
          <p:nvPr>
            <p:ph idx="1"/>
          </p:nvPr>
        </p:nvSpPr>
        <p:spPr>
          <a:xfrm>
            <a:off x="179512" y="908720"/>
            <a:ext cx="8784976" cy="5616624"/>
          </a:xfrm>
        </p:spPr>
        <p:txBody>
          <a:bodyPr>
            <a:normAutofit/>
          </a:bodyPr>
          <a:lstStyle/>
          <a:p>
            <a:pPr algn="just"/>
            <a:r>
              <a:rPr lang="en-US" sz="4400" dirty="0" smtClean="0">
                <a:solidFill>
                  <a:srgbClr val="002060"/>
                </a:solidFill>
                <a:latin typeface="Berlin Sans FB Demi" panose="020E0802020502020306" pitchFamily="34" charset="0"/>
              </a:rPr>
              <a:t>Search for underlying causes which obstruct sinus drainage &amp; </a:t>
            </a:r>
            <a:r>
              <a:rPr lang="en-US" sz="4400" dirty="0" err="1" smtClean="0">
                <a:solidFill>
                  <a:srgbClr val="002060"/>
                </a:solidFill>
                <a:latin typeface="Berlin Sans FB Demi" panose="020E0802020502020306" pitchFamily="34" charset="0"/>
              </a:rPr>
              <a:t>ventillation</a:t>
            </a:r>
            <a:r>
              <a:rPr lang="en-US" sz="4400" dirty="0" smtClean="0">
                <a:solidFill>
                  <a:srgbClr val="002060"/>
                </a:solidFill>
                <a:latin typeface="Berlin Sans FB Demi" panose="020E0802020502020306" pitchFamily="34" charset="0"/>
              </a:rPr>
              <a:t>.</a:t>
            </a:r>
          </a:p>
          <a:p>
            <a:pPr algn="just"/>
            <a:r>
              <a:rPr lang="en-US" sz="4400" dirty="0" smtClean="0">
                <a:solidFill>
                  <a:srgbClr val="002060"/>
                </a:solidFill>
                <a:latin typeface="Berlin Sans FB Demi" panose="020E0802020502020306" pitchFamily="34" charset="0"/>
              </a:rPr>
              <a:t>C/S of sinus discharge</a:t>
            </a:r>
          </a:p>
          <a:p>
            <a:pPr algn="just"/>
            <a:r>
              <a:rPr lang="en-US" sz="4400" dirty="0" smtClean="0">
                <a:solidFill>
                  <a:srgbClr val="002060"/>
                </a:solidFill>
                <a:latin typeface="Berlin Sans FB Demi" panose="020E0802020502020306" pitchFamily="34" charset="0"/>
              </a:rPr>
              <a:t>Initial treatment conservative.</a:t>
            </a:r>
          </a:p>
          <a:p>
            <a:pPr algn="just"/>
            <a:r>
              <a:rPr lang="en-US" sz="4400" dirty="0" smtClean="0">
                <a:solidFill>
                  <a:srgbClr val="002060"/>
                </a:solidFill>
                <a:latin typeface="Berlin Sans FB Demi" panose="020E0802020502020306" pitchFamily="34" charset="0"/>
              </a:rPr>
              <a:t>Surgical</a:t>
            </a:r>
          </a:p>
          <a:p>
            <a:pPr algn="just"/>
            <a:r>
              <a:rPr lang="en-US" sz="4400" dirty="0" smtClean="0">
                <a:solidFill>
                  <a:srgbClr val="002060"/>
                </a:solidFill>
                <a:latin typeface="Berlin Sans FB Demi" panose="020E0802020502020306" pitchFamily="34" charset="0"/>
              </a:rPr>
              <a:t>FESS</a:t>
            </a:r>
            <a:endParaRPr lang="en-IN" sz="44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2360192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60648"/>
            <a:ext cx="5148064" cy="6408712"/>
          </a:xfrm>
        </p:spPr>
        <p:txBody>
          <a:bodyPr>
            <a:noAutofit/>
          </a:bodyPr>
          <a:lstStyle/>
          <a:p>
            <a:pPr algn="just"/>
            <a:r>
              <a:rPr lang="en-IN" sz="3000" dirty="0" smtClean="0">
                <a:solidFill>
                  <a:srgbClr val="002060"/>
                </a:solidFill>
                <a:latin typeface="Berlin Sans FB" panose="020E0602020502020306" pitchFamily="34" charset="0"/>
              </a:rPr>
              <a:t>Consist of vertical and horizontal plates</a:t>
            </a:r>
          </a:p>
          <a:p>
            <a:pPr algn="just"/>
            <a:r>
              <a:rPr lang="en-IN" sz="3000" dirty="0" smtClean="0">
                <a:solidFill>
                  <a:srgbClr val="002060"/>
                </a:solidFill>
                <a:latin typeface="Berlin Sans FB" panose="020E0602020502020306" pitchFamily="34" charset="0"/>
              </a:rPr>
              <a:t>The vertical plate is divided into two portions, the perpendicular plate of the </a:t>
            </a:r>
            <a:r>
              <a:rPr lang="en-IN" sz="3000" dirty="0" err="1" smtClean="0">
                <a:solidFill>
                  <a:srgbClr val="002060"/>
                </a:solidFill>
                <a:latin typeface="Berlin Sans FB" panose="020E0602020502020306" pitchFamily="34" charset="0"/>
              </a:rPr>
              <a:t>ethmoids</a:t>
            </a:r>
            <a:r>
              <a:rPr lang="en-IN" sz="3000" dirty="0" smtClean="0">
                <a:solidFill>
                  <a:srgbClr val="002060"/>
                </a:solidFill>
                <a:latin typeface="Berlin Sans FB" panose="020E0602020502020306" pitchFamily="34" charset="0"/>
              </a:rPr>
              <a:t>  and the  crista </a:t>
            </a:r>
            <a:r>
              <a:rPr lang="en-IN" sz="3000" dirty="0" err="1" smtClean="0">
                <a:solidFill>
                  <a:srgbClr val="002060"/>
                </a:solidFill>
                <a:latin typeface="Berlin Sans FB" panose="020E0602020502020306" pitchFamily="34" charset="0"/>
              </a:rPr>
              <a:t>galli</a:t>
            </a:r>
            <a:endParaRPr lang="en-IN" sz="3000" dirty="0" smtClean="0">
              <a:solidFill>
                <a:srgbClr val="002060"/>
              </a:solidFill>
              <a:latin typeface="Berlin Sans FB" panose="020E0602020502020306" pitchFamily="34" charset="0"/>
            </a:endParaRPr>
          </a:p>
          <a:p>
            <a:pPr algn="just"/>
            <a:r>
              <a:rPr lang="en-IN" sz="3000" dirty="0" smtClean="0">
                <a:solidFill>
                  <a:srgbClr val="002060"/>
                </a:solidFill>
                <a:latin typeface="Berlin Sans FB" panose="020E0602020502020306" pitchFamily="34" charset="0"/>
              </a:rPr>
              <a:t> The horizontal plate is known laterally as the fovea </a:t>
            </a:r>
            <a:r>
              <a:rPr lang="en-IN" sz="3000" dirty="0" err="1" smtClean="0">
                <a:solidFill>
                  <a:srgbClr val="002060"/>
                </a:solidFill>
                <a:latin typeface="Berlin Sans FB" panose="020E0602020502020306" pitchFamily="34" charset="0"/>
              </a:rPr>
              <a:t>ethmoidalis</a:t>
            </a:r>
            <a:r>
              <a:rPr lang="en-IN" sz="3000" dirty="0" smtClean="0">
                <a:solidFill>
                  <a:srgbClr val="002060"/>
                </a:solidFill>
                <a:latin typeface="Berlin Sans FB" panose="020E0602020502020306" pitchFamily="34" charset="0"/>
              </a:rPr>
              <a:t>  and medially as the cribriform  plate</a:t>
            </a:r>
          </a:p>
          <a:p>
            <a:pPr algn="just"/>
            <a:r>
              <a:rPr lang="en-IN" sz="3000" dirty="0" smtClean="0">
                <a:solidFill>
                  <a:srgbClr val="002060"/>
                </a:solidFill>
                <a:latin typeface="Berlin Sans FB" panose="020E0602020502020306" pitchFamily="34" charset="0"/>
              </a:rPr>
              <a:t>Medially is the lamina  </a:t>
            </a:r>
            <a:r>
              <a:rPr lang="en-IN" sz="3000" dirty="0" err="1" smtClean="0">
                <a:solidFill>
                  <a:srgbClr val="002060"/>
                </a:solidFill>
                <a:latin typeface="Berlin Sans FB" panose="020E0602020502020306" pitchFamily="34" charset="0"/>
              </a:rPr>
              <a:t>papyracea</a:t>
            </a:r>
            <a:endParaRPr lang="en-IN" sz="3000" dirty="0">
              <a:solidFill>
                <a:srgbClr val="002060"/>
              </a:solidFill>
              <a:latin typeface="Berlin Sans FB" panose="020E0602020502020306" pitchFamily="34" charset="0"/>
            </a:endParaRP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20072" y="2348881"/>
            <a:ext cx="3822576" cy="259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033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712968" cy="778098"/>
          </a:xfrm>
        </p:spPr>
        <p:txBody>
          <a:bodyPr/>
          <a:lstStyle/>
          <a:p>
            <a:r>
              <a:rPr lang="en-US" dirty="0" smtClean="0">
                <a:solidFill>
                  <a:srgbClr val="002060"/>
                </a:solidFill>
                <a:latin typeface="Berlin Sans FB" panose="020E0602020502020306" pitchFamily="34" charset="0"/>
              </a:rPr>
              <a:t>Maxillary Sinus</a:t>
            </a:r>
            <a:endParaRPr lang="en-IN" dirty="0">
              <a:solidFill>
                <a:srgbClr val="002060"/>
              </a:solidFill>
              <a:latin typeface="Berlin Sans FB" panose="020E0602020502020306" pitchFamily="34" charset="0"/>
            </a:endParaRPr>
          </a:p>
        </p:txBody>
      </p:sp>
      <p:sp>
        <p:nvSpPr>
          <p:cNvPr id="3" name="Content Placeholder 2"/>
          <p:cNvSpPr>
            <a:spLocks noGrp="1"/>
          </p:cNvSpPr>
          <p:nvPr>
            <p:ph sz="half" idx="1"/>
          </p:nvPr>
        </p:nvSpPr>
        <p:spPr>
          <a:xfrm>
            <a:off x="107504" y="980728"/>
            <a:ext cx="4824536" cy="5760640"/>
          </a:xfrm>
        </p:spPr>
        <p:txBody>
          <a:bodyPr>
            <a:normAutofit/>
          </a:bodyPr>
          <a:lstStyle/>
          <a:p>
            <a:pPr algn="just"/>
            <a:r>
              <a:rPr lang="en-IN" sz="3200" dirty="0" smtClean="0">
                <a:solidFill>
                  <a:srgbClr val="002060"/>
                </a:solidFill>
                <a:latin typeface="Berlin Sans FB" panose="020E0602020502020306" pitchFamily="34" charset="0"/>
              </a:rPr>
              <a:t>The largest sinus</a:t>
            </a:r>
          </a:p>
          <a:p>
            <a:pPr algn="just"/>
            <a:r>
              <a:rPr lang="en-IN" sz="3200" dirty="0" smtClean="0">
                <a:solidFill>
                  <a:srgbClr val="002060"/>
                </a:solidFill>
                <a:latin typeface="Berlin Sans FB" panose="020E0602020502020306" pitchFamily="34" charset="0"/>
              </a:rPr>
              <a:t>Pyramidal shaped with apex near </a:t>
            </a:r>
            <a:r>
              <a:rPr lang="en-IN" sz="3200" dirty="0" err="1" smtClean="0">
                <a:solidFill>
                  <a:srgbClr val="002060"/>
                </a:solidFill>
                <a:latin typeface="Berlin Sans FB" panose="020E0602020502020306" pitchFamily="34" charset="0"/>
              </a:rPr>
              <a:t>zygomatic</a:t>
            </a:r>
            <a:r>
              <a:rPr lang="en-IN" sz="3200" dirty="0" smtClean="0">
                <a:solidFill>
                  <a:srgbClr val="002060"/>
                </a:solidFill>
                <a:latin typeface="Berlin Sans FB" panose="020E0602020502020306" pitchFamily="34" charset="0"/>
              </a:rPr>
              <a:t> arch</a:t>
            </a:r>
          </a:p>
          <a:p>
            <a:pPr algn="just"/>
            <a:r>
              <a:rPr lang="en-IN" sz="3200" dirty="0" smtClean="0">
                <a:solidFill>
                  <a:srgbClr val="002060"/>
                </a:solidFill>
                <a:latin typeface="Berlin Sans FB" panose="020E0602020502020306" pitchFamily="34" charset="0"/>
              </a:rPr>
              <a:t>In child, inferior border near nasal floor. In adult, 1 cm below nasal floor</a:t>
            </a:r>
          </a:p>
          <a:p>
            <a:pPr algn="just"/>
            <a:r>
              <a:rPr lang="en-IN" sz="3200" dirty="0" smtClean="0">
                <a:solidFill>
                  <a:srgbClr val="002060"/>
                </a:solidFill>
                <a:latin typeface="Berlin Sans FB" panose="020E0602020502020306" pitchFamily="34" charset="0"/>
              </a:rPr>
              <a:t>Floor over maxillary dentition, which is often thin and dehiscent over tooth roots</a:t>
            </a:r>
            <a:endParaRPr lang="en-IN" sz="3200" dirty="0">
              <a:solidFill>
                <a:srgbClr val="002060"/>
              </a:solidFill>
              <a:latin typeface="Berlin Sans FB" panose="020E0602020502020306" pitchFamily="34" charset="0"/>
            </a:endParaRP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0032" y="2276872"/>
            <a:ext cx="4038600" cy="315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522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16632"/>
            <a:ext cx="4968552" cy="6552728"/>
          </a:xfrm>
        </p:spPr>
        <p:txBody>
          <a:bodyPr>
            <a:normAutofit/>
          </a:bodyPr>
          <a:lstStyle/>
          <a:p>
            <a:pPr algn="just"/>
            <a:r>
              <a:rPr lang="en-IN" sz="3600" dirty="0" smtClean="0">
                <a:solidFill>
                  <a:srgbClr val="002060"/>
                </a:solidFill>
                <a:latin typeface="Berlin Sans FB" panose="020E0602020502020306" pitchFamily="34" charset="0"/>
              </a:rPr>
              <a:t>The  </a:t>
            </a:r>
            <a:r>
              <a:rPr lang="en-IN" sz="3600" dirty="0" err="1" smtClean="0">
                <a:solidFill>
                  <a:srgbClr val="002060"/>
                </a:solidFill>
                <a:latin typeface="Berlin Sans FB" panose="020E0602020502020306" pitchFamily="34" charset="0"/>
              </a:rPr>
              <a:t>infraorbital</a:t>
            </a:r>
            <a:r>
              <a:rPr lang="en-IN" sz="3600" dirty="0" smtClean="0">
                <a:solidFill>
                  <a:srgbClr val="002060"/>
                </a:solidFill>
                <a:latin typeface="Berlin Sans FB" panose="020E0602020502020306" pitchFamily="34" charset="0"/>
              </a:rPr>
              <a:t>  nerve runs along roof, and is often dehiscent. At risk during  </a:t>
            </a:r>
            <a:r>
              <a:rPr lang="en-IN" sz="3600" dirty="0" err="1" smtClean="0">
                <a:solidFill>
                  <a:srgbClr val="002060"/>
                </a:solidFill>
                <a:latin typeface="Berlin Sans FB" panose="020E0602020502020306" pitchFamily="34" charset="0"/>
              </a:rPr>
              <a:t>antral</a:t>
            </a:r>
            <a:r>
              <a:rPr lang="en-IN" sz="3600" dirty="0" smtClean="0">
                <a:solidFill>
                  <a:srgbClr val="002060"/>
                </a:solidFill>
                <a:latin typeface="Berlin Sans FB" panose="020E0602020502020306" pitchFamily="34" charset="0"/>
              </a:rPr>
              <a:t> procedures</a:t>
            </a:r>
          </a:p>
          <a:p>
            <a:pPr algn="just"/>
            <a:r>
              <a:rPr lang="en-IN" sz="3600" dirty="0" smtClean="0">
                <a:solidFill>
                  <a:srgbClr val="002060"/>
                </a:solidFill>
                <a:latin typeface="Berlin Sans FB" panose="020E0602020502020306" pitchFamily="34" charset="0"/>
              </a:rPr>
              <a:t> Sinus  </a:t>
            </a:r>
            <a:r>
              <a:rPr lang="en-IN" sz="3600" dirty="0" err="1" smtClean="0">
                <a:solidFill>
                  <a:srgbClr val="002060"/>
                </a:solidFill>
                <a:latin typeface="Berlin Sans FB" panose="020E0602020502020306" pitchFamily="34" charset="0"/>
              </a:rPr>
              <a:t>ostia</a:t>
            </a:r>
            <a:r>
              <a:rPr lang="en-IN" sz="3600" dirty="0" smtClean="0">
                <a:solidFill>
                  <a:srgbClr val="002060"/>
                </a:solidFill>
                <a:latin typeface="Berlin Sans FB" panose="020E0602020502020306" pitchFamily="34" charset="0"/>
              </a:rPr>
              <a:t> located anteriorly  in the middle meatus</a:t>
            </a:r>
          </a:p>
          <a:p>
            <a:pPr algn="just"/>
            <a:r>
              <a:rPr lang="en-IN" sz="3600" dirty="0" smtClean="0">
                <a:solidFill>
                  <a:srgbClr val="002060"/>
                </a:solidFill>
                <a:latin typeface="Berlin Sans FB" panose="020E0602020502020306" pitchFamily="34" charset="0"/>
              </a:rPr>
              <a:t> Accessory  </a:t>
            </a:r>
            <a:r>
              <a:rPr lang="en-IN" sz="3600" dirty="0" err="1" smtClean="0">
                <a:solidFill>
                  <a:srgbClr val="002060"/>
                </a:solidFill>
                <a:latin typeface="Berlin Sans FB" panose="020E0602020502020306" pitchFamily="34" charset="0"/>
              </a:rPr>
              <a:t>ostia</a:t>
            </a:r>
            <a:r>
              <a:rPr lang="en-IN" sz="3600" dirty="0" smtClean="0">
                <a:solidFill>
                  <a:srgbClr val="002060"/>
                </a:solidFill>
                <a:latin typeface="Berlin Sans FB" panose="020E0602020502020306" pitchFamily="34" charset="0"/>
              </a:rPr>
              <a:t>  are usually more posterior</a:t>
            </a:r>
            <a:endParaRPr lang="en-IN" sz="3600" dirty="0">
              <a:solidFill>
                <a:srgbClr val="002060"/>
              </a:solidFill>
              <a:latin typeface="Berlin Sans FB" panose="020E0602020502020306" pitchFamily="34" charset="0"/>
            </a:endParaRP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20072" y="908720"/>
            <a:ext cx="3782271" cy="5083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806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720080"/>
          </a:xfrm>
        </p:spPr>
        <p:txBody>
          <a:bodyPr>
            <a:normAutofit fontScale="90000"/>
          </a:bodyPr>
          <a:lstStyle/>
          <a:p>
            <a:r>
              <a:rPr lang="en-US" dirty="0" smtClean="0">
                <a:latin typeface="Berlin Sans FB" panose="020E0602020502020306" pitchFamily="34" charset="0"/>
              </a:rPr>
              <a:t>Frontal Sinus</a:t>
            </a:r>
            <a:endParaRPr lang="en-IN" dirty="0">
              <a:latin typeface="Berlin Sans FB" panose="020E0602020502020306" pitchFamily="34" charset="0"/>
            </a:endParaRPr>
          </a:p>
        </p:txBody>
      </p:sp>
      <p:sp>
        <p:nvSpPr>
          <p:cNvPr id="3" name="Content Placeholder 2"/>
          <p:cNvSpPr>
            <a:spLocks noGrp="1"/>
          </p:cNvSpPr>
          <p:nvPr>
            <p:ph sz="half" idx="1"/>
          </p:nvPr>
        </p:nvSpPr>
        <p:spPr>
          <a:xfrm>
            <a:off x="14924" y="692696"/>
            <a:ext cx="4824536" cy="5976664"/>
          </a:xfrm>
        </p:spPr>
        <p:txBody>
          <a:bodyPr>
            <a:noAutofit/>
          </a:bodyPr>
          <a:lstStyle/>
          <a:p>
            <a:pPr algn="just"/>
            <a:r>
              <a:rPr lang="en-IN" sz="3500" dirty="0" smtClean="0">
                <a:solidFill>
                  <a:srgbClr val="002060"/>
                </a:solidFill>
                <a:latin typeface="Berlin Sans FB" panose="020E0602020502020306" pitchFamily="34" charset="0"/>
              </a:rPr>
              <a:t>Rarely present at birth; usually not visible until age 2</a:t>
            </a:r>
          </a:p>
          <a:p>
            <a:pPr algn="just"/>
            <a:r>
              <a:rPr lang="en-IN" sz="3500" dirty="0" smtClean="0">
                <a:solidFill>
                  <a:srgbClr val="002060"/>
                </a:solidFill>
                <a:latin typeface="Berlin Sans FB" panose="020E0602020502020306" pitchFamily="34" charset="0"/>
              </a:rPr>
              <a:t>Great variability in size; congenitally absent in 5%</a:t>
            </a:r>
          </a:p>
          <a:p>
            <a:pPr algn="just"/>
            <a:r>
              <a:rPr lang="en-IN" sz="3500" dirty="0" smtClean="0">
                <a:solidFill>
                  <a:srgbClr val="002060"/>
                </a:solidFill>
                <a:latin typeface="Berlin Sans FB" panose="020E0602020502020306" pitchFamily="34" charset="0"/>
              </a:rPr>
              <a:t>Drains into the frontal recess in the middle meatus  near the upper portion of the infundibulum</a:t>
            </a:r>
            <a:endParaRPr lang="en-IN" sz="3500" dirty="0">
              <a:solidFill>
                <a:srgbClr val="002060"/>
              </a:solidFill>
              <a:latin typeface="Berlin Sans FB" panose="020E0602020502020306" pitchFamily="34" charset="0"/>
            </a:endParaRPr>
          </a:p>
        </p:txBody>
      </p:sp>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04048" y="1916832"/>
            <a:ext cx="4038600" cy="339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669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TotalTime>
  <Words>1809</Words>
  <Application>Microsoft Office PowerPoint</Application>
  <PresentationFormat>On-screen Show (4:3)</PresentationFormat>
  <Paragraphs>148</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Acute Sinusitis</vt:lpstr>
      <vt:lpstr>A quick recap</vt:lpstr>
      <vt:lpstr>PowerPoint Presentation</vt:lpstr>
      <vt:lpstr>PowerPoint Presentation</vt:lpstr>
      <vt:lpstr>Ethmoid Sinuses</vt:lpstr>
      <vt:lpstr>PowerPoint Presentation</vt:lpstr>
      <vt:lpstr>Maxillary Sinus</vt:lpstr>
      <vt:lpstr>PowerPoint Presentation</vt:lpstr>
      <vt:lpstr>Frontal Sinus</vt:lpstr>
      <vt:lpstr>Sphenoid Sinus</vt:lpstr>
      <vt:lpstr>PowerPoint Presentation</vt:lpstr>
      <vt:lpstr>Patophysiology of sinusitis</vt:lpstr>
      <vt:lpstr>PowerPoint Presentation</vt:lpstr>
      <vt:lpstr>PowerPoint Presentation</vt:lpstr>
      <vt:lpstr>PowerPoint Presentation</vt:lpstr>
      <vt:lpstr>Aetiology</vt:lpstr>
      <vt:lpstr>PowerPoint Presentation</vt:lpstr>
      <vt:lpstr>PowerPoint Presentation</vt:lpstr>
      <vt:lpstr>pathology</vt:lpstr>
      <vt:lpstr>PowerPoint Presentation</vt:lpstr>
      <vt:lpstr>PowerPoint Presentation</vt:lpstr>
      <vt:lpstr>Clinical diagnosis</vt:lpstr>
      <vt:lpstr>PowerPoint Presentation</vt:lpstr>
      <vt:lpstr>Acute ethmoid sinusitis</vt:lpstr>
      <vt:lpstr>PowerPoint Presentation</vt:lpstr>
      <vt:lpstr>PowerPoint Presentation</vt:lpstr>
      <vt:lpstr>Acute frontal sinusitis</vt:lpstr>
      <vt:lpstr>PowerPoint Presentation</vt:lpstr>
      <vt:lpstr>PowerPoint Presentation</vt:lpstr>
      <vt:lpstr>Acute sphenoiditis</vt:lpstr>
      <vt:lpstr>PowerPoint Presentation</vt:lpstr>
      <vt:lpstr>PowerPoint Presentation</vt:lpstr>
      <vt:lpstr>Acute maxillary sinusitis</vt:lpstr>
      <vt:lpstr>PowerPoint Presentation</vt:lpstr>
      <vt:lpstr>PowerPoint Presentation</vt:lpstr>
      <vt:lpstr>History &amp; physical signs</vt:lpstr>
      <vt:lpstr>Treatment</vt:lpstr>
      <vt:lpstr>PowerPoint Presentation</vt:lpstr>
      <vt:lpstr>Chronic sinusitis</vt:lpstr>
      <vt:lpstr>Classification</vt:lpstr>
      <vt:lpstr>PowerPoint Presentation</vt:lpstr>
      <vt:lpstr>PowerPoint Presentation</vt:lpstr>
      <vt:lpstr>Predisposing factors</vt:lpstr>
      <vt:lpstr>Three main categories-1 </vt:lpstr>
      <vt:lpstr>Three main categories-2 </vt:lpstr>
      <vt:lpstr>Three main categories-3 </vt:lpstr>
      <vt:lpstr>Clinical Features</vt:lpstr>
      <vt:lpstr>PowerPoint Presentation</vt:lpstr>
      <vt:lpstr>PowerPoint Presentation</vt:lpstr>
      <vt:lpstr>Treatment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Sinusitis</dc:title>
  <dc:creator>DK</dc:creator>
  <cp:lastModifiedBy>DK</cp:lastModifiedBy>
  <cp:revision>24</cp:revision>
  <dcterms:created xsi:type="dcterms:W3CDTF">2014-05-06T16:11:12Z</dcterms:created>
  <dcterms:modified xsi:type="dcterms:W3CDTF">2014-05-08T03:53:57Z</dcterms:modified>
</cp:coreProperties>
</file>